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7"/>
  </p:notesMasterIdLst>
  <p:handoutMasterIdLst>
    <p:handoutMasterId r:id="rId58"/>
  </p:handoutMasterIdLst>
  <p:sldIdLst>
    <p:sldId id="380" r:id="rId2"/>
    <p:sldId id="580" r:id="rId3"/>
    <p:sldId id="582" r:id="rId4"/>
    <p:sldId id="593" r:id="rId5"/>
    <p:sldId id="460" r:id="rId6"/>
    <p:sldId id="490" r:id="rId7"/>
    <p:sldId id="620" r:id="rId8"/>
    <p:sldId id="462" r:id="rId9"/>
    <p:sldId id="463" r:id="rId10"/>
    <p:sldId id="636" r:id="rId11"/>
    <p:sldId id="637" r:id="rId12"/>
    <p:sldId id="464" r:id="rId13"/>
    <p:sldId id="621" r:id="rId14"/>
    <p:sldId id="596" r:id="rId15"/>
    <p:sldId id="597" r:id="rId16"/>
    <p:sldId id="622" r:id="rId17"/>
    <p:sldId id="466" r:id="rId18"/>
    <p:sldId id="639" r:id="rId19"/>
    <p:sldId id="628" r:id="rId20"/>
    <p:sldId id="629" r:id="rId21"/>
    <p:sldId id="630" r:id="rId22"/>
    <p:sldId id="631" r:id="rId23"/>
    <p:sldId id="632" r:id="rId24"/>
    <p:sldId id="633" r:id="rId25"/>
    <p:sldId id="635" r:id="rId26"/>
    <p:sldId id="584" r:id="rId27"/>
    <p:sldId id="585" r:id="rId28"/>
    <p:sldId id="586" r:id="rId29"/>
    <p:sldId id="587" r:id="rId30"/>
    <p:sldId id="588" r:id="rId31"/>
    <p:sldId id="607" r:id="rId32"/>
    <p:sldId id="589" r:id="rId33"/>
    <p:sldId id="605" r:id="rId34"/>
    <p:sldId id="590" r:id="rId35"/>
    <p:sldId id="623" r:id="rId36"/>
    <p:sldId id="608" r:id="rId37"/>
    <p:sldId id="609" r:id="rId38"/>
    <p:sldId id="624" r:id="rId39"/>
    <p:sldId id="594" r:id="rId40"/>
    <p:sldId id="612" r:id="rId41"/>
    <p:sldId id="613" r:id="rId42"/>
    <p:sldId id="595" r:id="rId43"/>
    <p:sldId id="617" r:id="rId44"/>
    <p:sldId id="618" r:id="rId45"/>
    <p:sldId id="619" r:id="rId46"/>
    <p:sldId id="625" r:id="rId47"/>
    <p:sldId id="599" r:id="rId48"/>
    <p:sldId id="600" r:id="rId49"/>
    <p:sldId id="626" r:id="rId50"/>
    <p:sldId id="614" r:id="rId51"/>
    <p:sldId id="615" r:id="rId52"/>
    <p:sldId id="616" r:id="rId53"/>
    <p:sldId id="627" r:id="rId54"/>
    <p:sldId id="638" r:id="rId55"/>
    <p:sldId id="477" r:id="rId56"/>
  </p:sldIdLst>
  <p:sldSz cx="9144000" cy="6858000" type="screen4x3"/>
  <p:notesSz cx="9929813" cy="67992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82246" autoAdjust="0"/>
  </p:normalViewPr>
  <p:slideViewPr>
    <p:cSldViewPr snapToGrid="0">
      <p:cViewPr varScale="1">
        <p:scale>
          <a:sx n="78" d="100"/>
          <a:sy n="78" d="100"/>
        </p:scale>
        <p:origin x="132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148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061" cy="341111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414" y="0"/>
            <a:ext cx="4302061" cy="341111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4507F90A-C115-4266-958A-43476FFAB1E4}" type="datetimeFigureOut">
              <a:rPr lang="fr-FR" smtClean="0"/>
              <a:pPr/>
              <a:t>26/02/2019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58152"/>
            <a:ext cx="4302061" cy="341111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414" y="6458152"/>
            <a:ext cx="4302061" cy="341111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24F0F160-A914-4FC2-A0A0-2128484790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62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4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964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FFFBB130-17DA-43C9-A344-0E3C538C45E5}" type="datetimeFigureOut">
              <a:rPr lang="fr-FR" smtClean="0"/>
              <a:pPr/>
              <a:t>26/02/2019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1"/>
            <a:ext cx="7943850" cy="3059669"/>
          </a:xfrm>
          <a:prstGeom prst="rect">
            <a:avLst/>
          </a:prstGeom>
        </p:spPr>
        <p:txBody>
          <a:bodyPr vert="horz" lIns="92062" tIns="46031" rIns="92062" bIns="460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8119"/>
            <a:ext cx="4302919" cy="33996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7" y="6458119"/>
            <a:ext cx="4302919" cy="33996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A60630F1-5FE4-49D5-BE2C-DC43FCAB7C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25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de jointure =&gt; modèle imbriqué</a:t>
            </a:r>
          </a:p>
          <a:p>
            <a:r>
              <a:rPr lang="fr-FR" dirty="0" err="1" smtClean="0"/>
              <a:t>Linking</a:t>
            </a:r>
            <a:r>
              <a:rPr lang="fr-FR" dirty="0" smtClean="0"/>
              <a:t> pour éviter la redondance</a:t>
            </a:r>
            <a:r>
              <a:rPr lang="fr-FR" baseline="0" dirty="0" smtClean="0"/>
              <a:t> des données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EF7-C2A6-4B16-96EB-596B3AD15BAF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4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var </a:t>
            </a:r>
            <a:r>
              <a:rPr lang="fr-FR" dirty="0" err="1" smtClean="0"/>
              <a:t>cur</a:t>
            </a:r>
            <a:r>
              <a:rPr lang="fr-FR" dirty="0" smtClean="0"/>
              <a:t> = </a:t>
            </a:r>
            <a:r>
              <a:rPr lang="fr-FR" dirty="0" err="1" smtClean="0"/>
              <a:t>db.films.find</a:t>
            </a:r>
            <a:r>
              <a:rPr lang="fr-FR" dirty="0" smtClean="0"/>
              <a:t>()</a:t>
            </a:r>
          </a:p>
          <a:p>
            <a:r>
              <a:rPr lang="fr-FR" dirty="0" err="1" smtClean="0"/>
              <a:t>cur.sort</a:t>
            </a:r>
            <a:r>
              <a:rPr lang="fr-FR" dirty="0" smtClean="0"/>
              <a:t>( {</a:t>
            </a:r>
            <a:r>
              <a:rPr lang="fr-FR" dirty="0" err="1" smtClean="0"/>
              <a:t>title</a:t>
            </a:r>
            <a:r>
              <a:rPr lang="fr-FR" dirty="0" smtClean="0"/>
              <a:t>: -1} ).</a:t>
            </a:r>
            <a:r>
              <a:rPr lang="fr-FR" dirty="0" err="1" smtClean="0"/>
              <a:t>limit</a:t>
            </a:r>
            <a:r>
              <a:rPr lang="fr-FR" dirty="0" smtClean="0"/>
              <a:t>(1).skip(2)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816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var </a:t>
            </a:r>
            <a:r>
              <a:rPr lang="fr-FR" dirty="0" err="1" smtClean="0"/>
              <a:t>myCursor</a:t>
            </a:r>
            <a:r>
              <a:rPr lang="fr-FR" dirty="0" smtClean="0"/>
              <a:t> = </a:t>
            </a:r>
            <a:r>
              <a:rPr lang="fr-FR" dirty="0" err="1" smtClean="0"/>
              <a:t>db.films.find</a:t>
            </a:r>
            <a:r>
              <a:rPr lang="fr-FR" dirty="0" smtClean="0"/>
              <a:t>( { country: 'FR' } );</a:t>
            </a:r>
          </a:p>
          <a:p>
            <a:r>
              <a:rPr lang="fr-FR" dirty="0" smtClean="0"/>
              <a:t>var </a:t>
            </a:r>
            <a:r>
              <a:rPr lang="fr-FR" dirty="0" err="1" smtClean="0"/>
              <a:t>documentArray</a:t>
            </a:r>
            <a:r>
              <a:rPr lang="fr-FR" dirty="0" smtClean="0"/>
              <a:t> = </a:t>
            </a:r>
            <a:r>
              <a:rPr lang="fr-FR" dirty="0" err="1" smtClean="0"/>
              <a:t>myCursor.toArray</a:t>
            </a:r>
            <a:r>
              <a:rPr lang="fr-FR" dirty="0" smtClean="0"/>
              <a:t>();</a:t>
            </a:r>
          </a:p>
          <a:p>
            <a:r>
              <a:rPr lang="fr-FR" dirty="0" smtClean="0"/>
              <a:t>var </a:t>
            </a:r>
            <a:r>
              <a:rPr lang="fr-FR" dirty="0" err="1" smtClean="0"/>
              <a:t>myDocument</a:t>
            </a:r>
            <a:r>
              <a:rPr lang="fr-FR" dirty="0" smtClean="0"/>
              <a:t> = </a:t>
            </a:r>
            <a:r>
              <a:rPr lang="fr-FR" dirty="0" err="1" smtClean="0"/>
              <a:t>documentArray</a:t>
            </a:r>
            <a:r>
              <a:rPr lang="fr-FR" dirty="0" smtClean="0"/>
              <a:t>[1];</a:t>
            </a:r>
          </a:p>
          <a:p>
            <a:endParaRPr lang="fr-FR" dirty="0" smtClean="0"/>
          </a:p>
          <a:p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 err="1" smtClean="0"/>
              <a:t>tojson</a:t>
            </a:r>
            <a:r>
              <a:rPr lang="fr-FR" dirty="0" smtClean="0"/>
              <a:t>(</a:t>
            </a:r>
            <a:r>
              <a:rPr lang="fr-FR" dirty="0" err="1" smtClean="0"/>
              <a:t>myDocument</a:t>
            </a:r>
            <a:r>
              <a:rPr lang="fr-FR" dirty="0" smtClean="0"/>
              <a:t>));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db.films.find</a:t>
            </a:r>
            <a:r>
              <a:rPr lang="fr-FR" dirty="0" smtClean="0"/>
              <a:t>( { country: 'FR' } ).</a:t>
            </a:r>
            <a:r>
              <a:rPr lang="fr-FR" dirty="0" err="1" smtClean="0"/>
              <a:t>explain</a:t>
            </a:r>
            <a:r>
              <a:rPr lang="fr-FR" dirty="0" smtClean="0"/>
              <a:t>();</a:t>
            </a:r>
          </a:p>
          <a:p>
            <a:r>
              <a:rPr lang="fr-FR" dirty="0" err="1" smtClean="0"/>
              <a:t>db.films.createIndex</a:t>
            </a:r>
            <a:r>
              <a:rPr lang="fr-FR" dirty="0" smtClean="0"/>
              <a:t>( { country: 1 } )</a:t>
            </a:r>
          </a:p>
          <a:p>
            <a:endParaRPr lang="fr-FR" dirty="0" smtClean="0"/>
          </a:p>
          <a:p>
            <a:r>
              <a:rPr lang="fr-FR" dirty="0" smtClean="0"/>
              <a:t>Puis </a:t>
            </a:r>
          </a:p>
          <a:p>
            <a:endParaRPr lang="fr-FR" dirty="0" smtClean="0"/>
          </a:p>
          <a:p>
            <a:r>
              <a:rPr lang="fr-FR" dirty="0" err="1" smtClean="0"/>
              <a:t>db.films.find</a:t>
            </a:r>
            <a:r>
              <a:rPr lang="fr-FR" dirty="0" smtClean="0"/>
              <a:t>( { country: 'FR' } ).</a:t>
            </a:r>
            <a:r>
              <a:rPr lang="fr-FR" dirty="0" err="1" smtClean="0"/>
              <a:t>explain</a:t>
            </a:r>
            <a:r>
              <a:rPr lang="fr-FR" dirty="0" smtClean="0"/>
              <a:t>();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889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D261-B5AE-4B7A-B1B4-164AE5776590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57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Description</a:t>
            </a:r>
            <a:r>
              <a:rPr lang="fr-FR" baseline="0" dirty="0" smtClean="0"/>
              <a:t> du mécanisme de sauvegarde/restauration d’une base en annexe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D261-B5AE-4B7A-B1B4-164AE5776590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5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de jointure =&gt; modèle imbriqué</a:t>
            </a:r>
          </a:p>
          <a:p>
            <a:r>
              <a:rPr lang="fr-FR" dirty="0" err="1" smtClean="0"/>
              <a:t>Linking</a:t>
            </a:r>
            <a:r>
              <a:rPr lang="fr-FR" dirty="0" smtClean="0"/>
              <a:t> pour éviter la redondance</a:t>
            </a:r>
            <a:r>
              <a:rPr lang="fr-FR" baseline="0" dirty="0" smtClean="0"/>
              <a:t> des données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EF7-C2A6-4B16-96EB-596B3AD15BAF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493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de jointure =&gt; modèle imbriqué</a:t>
            </a:r>
          </a:p>
          <a:p>
            <a:r>
              <a:rPr lang="fr-FR" dirty="0" err="1" smtClean="0"/>
              <a:t>Linking</a:t>
            </a:r>
            <a:r>
              <a:rPr lang="fr-FR" dirty="0" smtClean="0"/>
              <a:t> pour éviter la redondance</a:t>
            </a:r>
            <a:r>
              <a:rPr lang="fr-FR" baseline="0" dirty="0" smtClean="0"/>
              <a:t> des données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EF7-C2A6-4B16-96EB-596B3AD15BAF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150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Regarder fic texte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621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Regarder exemples!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2000}},{$set : {</a:t>
            </a:r>
            <a:r>
              <a:rPr lang="fr-FR" dirty="0" err="1" smtClean="0"/>
              <a:t>old:true</a:t>
            </a:r>
            <a:r>
              <a:rPr lang="fr-FR" dirty="0" smtClean="0"/>
              <a:t>}})</a:t>
            </a:r>
          </a:p>
          <a:p>
            <a:r>
              <a:rPr lang="fr-FR" dirty="0" err="1" smtClean="0"/>
              <a:t>db.films.find</a:t>
            </a:r>
            <a:r>
              <a:rPr lang="fr-FR" dirty="0" smtClean="0"/>
              <a:t>({</a:t>
            </a:r>
            <a:r>
              <a:rPr lang="fr-FR" dirty="0" err="1" smtClean="0"/>
              <a:t>old:true</a:t>
            </a:r>
            <a:r>
              <a:rPr lang="fr-FR" dirty="0" smtClean="0"/>
              <a:t>})</a:t>
            </a:r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</a:t>
            </a:r>
            <a:r>
              <a:rPr lang="fr-FR" dirty="0" err="1" smtClean="0"/>
              <a:t>unset</a:t>
            </a:r>
            <a:r>
              <a:rPr lang="fr-FR" dirty="0" smtClean="0"/>
              <a:t> : {</a:t>
            </a:r>
            <a:r>
              <a:rPr lang="fr-FR" dirty="0" err="1" smtClean="0"/>
              <a:t>old:true</a:t>
            </a:r>
            <a:r>
              <a:rPr lang="fr-FR" dirty="0" smtClean="0"/>
              <a:t>}})</a:t>
            </a:r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2000}},{$set : {</a:t>
            </a:r>
            <a:r>
              <a:rPr lang="fr-FR" dirty="0" err="1" smtClean="0"/>
              <a:t>old:true</a:t>
            </a:r>
            <a:r>
              <a:rPr lang="fr-FR" dirty="0" smtClean="0"/>
              <a:t>}}, {</a:t>
            </a:r>
            <a:r>
              <a:rPr lang="fr-FR" dirty="0" err="1" smtClean="0"/>
              <a:t>multi:true</a:t>
            </a:r>
            <a:r>
              <a:rPr lang="fr-FR" dirty="0" smtClean="0"/>
              <a:t>})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774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2000}},{$set : {</a:t>
            </a:r>
            <a:r>
              <a:rPr lang="fr-FR" dirty="0" err="1" smtClean="0"/>
              <a:t>old:true</a:t>
            </a:r>
            <a:r>
              <a:rPr lang="fr-FR" dirty="0" smtClean="0"/>
              <a:t>}})</a:t>
            </a:r>
          </a:p>
          <a:p>
            <a:r>
              <a:rPr lang="fr-FR" dirty="0" err="1" smtClean="0"/>
              <a:t>db.films.find</a:t>
            </a:r>
            <a:r>
              <a:rPr lang="fr-FR" dirty="0" smtClean="0"/>
              <a:t>({</a:t>
            </a:r>
            <a:r>
              <a:rPr lang="fr-FR" dirty="0" err="1" smtClean="0"/>
              <a:t>old:true</a:t>
            </a:r>
            <a:r>
              <a:rPr lang="fr-FR" dirty="0" smtClean="0"/>
              <a:t>})</a:t>
            </a:r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</a:t>
            </a:r>
            <a:r>
              <a:rPr lang="fr-FR" dirty="0" err="1" smtClean="0"/>
              <a:t>unset</a:t>
            </a:r>
            <a:r>
              <a:rPr lang="fr-FR" dirty="0" smtClean="0"/>
              <a:t> : {</a:t>
            </a:r>
            <a:r>
              <a:rPr lang="fr-FR" dirty="0" err="1" smtClean="0"/>
              <a:t>old:true</a:t>
            </a:r>
            <a:r>
              <a:rPr lang="fr-FR" dirty="0" smtClean="0"/>
              <a:t>}})</a:t>
            </a:r>
          </a:p>
          <a:p>
            <a:r>
              <a:rPr lang="fr-FR" dirty="0" err="1" smtClean="0"/>
              <a:t>db.films.update</a:t>
            </a:r>
            <a:r>
              <a:rPr lang="fr-FR" dirty="0" smtClean="0"/>
              <a:t>({"</a:t>
            </a:r>
            <a:r>
              <a:rPr lang="fr-FR" dirty="0" err="1" smtClean="0"/>
              <a:t>year</a:t>
            </a:r>
            <a:r>
              <a:rPr lang="fr-FR" dirty="0" smtClean="0"/>
              <a:t>": {$</a:t>
            </a:r>
            <a:r>
              <a:rPr lang="fr-FR" dirty="0" err="1" smtClean="0"/>
              <a:t>lt</a:t>
            </a:r>
            <a:r>
              <a:rPr lang="fr-FR" dirty="0" smtClean="0"/>
              <a:t>: 2000}},{$set : {</a:t>
            </a:r>
            <a:r>
              <a:rPr lang="fr-FR" dirty="0" err="1" smtClean="0"/>
              <a:t>old:true</a:t>
            </a:r>
            <a:r>
              <a:rPr lang="fr-FR" dirty="0" smtClean="0"/>
              <a:t>}}, {</a:t>
            </a:r>
            <a:r>
              <a:rPr lang="fr-FR" dirty="0" err="1" smtClean="0"/>
              <a:t>multi:true</a:t>
            </a:r>
            <a:r>
              <a:rPr lang="fr-FR" smtClean="0"/>
              <a:t>})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364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30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660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var </a:t>
            </a:r>
            <a:r>
              <a:rPr lang="fr-FR" dirty="0" err="1" smtClean="0"/>
              <a:t>myCursor</a:t>
            </a:r>
            <a:r>
              <a:rPr lang="fr-FR" dirty="0" smtClean="0"/>
              <a:t> = </a:t>
            </a:r>
            <a:r>
              <a:rPr lang="fr-FR" dirty="0" err="1" smtClean="0"/>
              <a:t>db.films.find</a:t>
            </a:r>
            <a:r>
              <a:rPr lang="fr-FR" dirty="0" smtClean="0"/>
              <a:t>( { country: 'FR' } );</a:t>
            </a:r>
          </a:p>
          <a:p>
            <a:endParaRPr lang="fr-FR" dirty="0" smtClean="0"/>
          </a:p>
          <a:p>
            <a:r>
              <a:rPr lang="fr-FR" dirty="0" err="1" smtClean="0"/>
              <a:t>while</a:t>
            </a:r>
            <a:r>
              <a:rPr lang="fr-FR" dirty="0" smtClean="0"/>
              <a:t> (</a:t>
            </a:r>
            <a:r>
              <a:rPr lang="fr-FR" dirty="0" err="1" smtClean="0"/>
              <a:t>myCursor.hasNext</a:t>
            </a:r>
            <a:r>
              <a:rPr lang="fr-FR" dirty="0" smtClean="0"/>
              <a:t>()) {</a:t>
            </a:r>
          </a:p>
          <a:p>
            <a:r>
              <a:rPr lang="fr-FR" dirty="0" smtClean="0"/>
              <a:t>   </a:t>
            </a:r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 err="1" smtClean="0"/>
              <a:t>tojson</a:t>
            </a:r>
            <a:r>
              <a:rPr lang="fr-FR" dirty="0" smtClean="0"/>
              <a:t>(</a:t>
            </a:r>
            <a:r>
              <a:rPr lang="fr-FR" dirty="0" err="1" smtClean="0"/>
              <a:t>myCursor.next</a:t>
            </a:r>
            <a:r>
              <a:rPr lang="fr-FR" dirty="0" smtClean="0"/>
              <a:t>()));</a:t>
            </a:r>
          </a:p>
          <a:p>
            <a:r>
              <a:rPr lang="fr-FR" dirty="0" smtClean="0"/>
              <a:t>}</a:t>
            </a:r>
          </a:p>
          <a:p>
            <a:endParaRPr lang="fr-FR" dirty="0" smtClean="0"/>
          </a:p>
          <a:p>
            <a:r>
              <a:rPr lang="fr-FR" dirty="0" smtClean="0"/>
              <a:t>var </a:t>
            </a:r>
            <a:r>
              <a:rPr lang="fr-FR" dirty="0" err="1" smtClean="0"/>
              <a:t>myCursor</a:t>
            </a:r>
            <a:r>
              <a:rPr lang="fr-FR" dirty="0" smtClean="0"/>
              <a:t> = </a:t>
            </a:r>
            <a:r>
              <a:rPr lang="fr-FR" dirty="0" err="1" smtClean="0"/>
              <a:t>db.films.find</a:t>
            </a:r>
            <a:r>
              <a:rPr lang="fr-FR" dirty="0" smtClean="0"/>
              <a:t>( { country: 'FR' } );</a:t>
            </a:r>
          </a:p>
          <a:p>
            <a:endParaRPr lang="fr-FR" dirty="0" smtClean="0"/>
          </a:p>
          <a:p>
            <a:r>
              <a:rPr lang="fr-FR" dirty="0" err="1" smtClean="0"/>
              <a:t>myCursor.forEach</a:t>
            </a:r>
            <a:r>
              <a:rPr lang="fr-FR" dirty="0" smtClean="0"/>
              <a:t>(</a:t>
            </a:r>
            <a:r>
              <a:rPr lang="fr-FR" dirty="0" err="1" smtClean="0"/>
              <a:t>printjson</a:t>
            </a:r>
            <a:r>
              <a:rPr lang="fr-FR" dirty="0" smtClean="0"/>
              <a:t>);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0F1-5FE4-49D5-BE2C-DC43FCAB7CD9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81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DBB3-FD70-4C5D-8387-871787F85B00}" type="datetimeFigureOut">
              <a:rPr lang="fr-FR" smtClean="0"/>
              <a:pPr/>
              <a:t>26/02/2019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9E28-E6DE-4F8B-B7AD-E0762FEBE6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5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1"/>
            <a:ext cx="8870950" cy="939800"/>
          </a:xfrm>
          <a:gradFill>
            <a:gsLst>
              <a:gs pos="37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0"/>
          </a:gradFill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177924"/>
            <a:ext cx="8324850" cy="5019675"/>
          </a:xfrm>
          <a:ln>
            <a:noFill/>
          </a:ln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pied de page 7"/>
          <p:cNvSpPr txBox="1">
            <a:spLocks/>
          </p:cNvSpPr>
          <p:nvPr userDrawn="1"/>
        </p:nvSpPr>
        <p:spPr>
          <a:xfrm>
            <a:off x="16416" y="6492875"/>
            <a:ext cx="417195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350" dirty="0" smtClean="0"/>
              <a:t>Egyed – 3IF TD </a:t>
            </a:r>
            <a:r>
              <a:rPr lang="fr-FR" sz="1350" dirty="0" err="1" smtClean="0"/>
              <a:t>MongoDB</a:t>
            </a:r>
            <a:endParaRPr lang="fr-FR" sz="1350" dirty="0"/>
          </a:p>
        </p:txBody>
      </p:sp>
      <p:sp>
        <p:nvSpPr>
          <p:cNvPr id="8" name="Espace réservé du numéro de diapositive 8"/>
          <p:cNvSpPr txBox="1">
            <a:spLocks/>
          </p:cNvSpPr>
          <p:nvPr userDrawn="1"/>
        </p:nvSpPr>
        <p:spPr>
          <a:xfrm>
            <a:off x="7041609" y="6579085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F69E28-E6DE-4F8B-B7AD-E0762FEBE665}" type="slidenum">
              <a:rPr lang="fr-FR" sz="1350" smtClean="0"/>
              <a:pPr algn="r"/>
              <a:t>‹N°›</a:t>
            </a:fld>
            <a:endParaRPr lang="fr-FR" sz="135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203200" y="939801"/>
            <a:ext cx="6940800" cy="53799"/>
          </a:xfrm>
          <a:prstGeom prst="rect">
            <a:avLst/>
          </a:prstGeom>
          <a:gradFill>
            <a:gsLst>
              <a:gs pos="16000">
                <a:schemeClr val="bg1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6465975"/>
            <a:ext cx="6940800" cy="53799"/>
          </a:xfrm>
          <a:prstGeom prst="rect">
            <a:avLst/>
          </a:prstGeom>
          <a:gradFill>
            <a:gsLst>
              <a:gs pos="16000">
                <a:schemeClr val="bg1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63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DBB3-FD70-4C5D-8387-871787F85B00}" type="datetimeFigureOut">
              <a:rPr lang="fr-FR" smtClean="0"/>
              <a:pPr/>
              <a:t>26/02/2019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2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godb.org/" TargetMode="External"/><Relationship Id="rId2" Type="http://schemas.openxmlformats.org/officeDocument/2006/relationships/hyperlink" Target="http://news.humancoders.com/t/nosq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io3t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4325" y="1424763"/>
            <a:ext cx="8515350" cy="1085740"/>
          </a:xfrm>
        </p:spPr>
        <p:txBody>
          <a:bodyPr>
            <a:normAutofit/>
          </a:bodyPr>
          <a:lstStyle/>
          <a:p>
            <a:r>
              <a:rPr lang="fr-FR" dirty="0" err="1" smtClean="0"/>
              <a:t>MongoDB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4121624"/>
            <a:ext cx="6858000" cy="1634319"/>
          </a:xfrm>
        </p:spPr>
        <p:txBody>
          <a:bodyPr>
            <a:normAutofit/>
          </a:bodyPr>
          <a:lstStyle/>
          <a:p>
            <a:r>
              <a:rPr lang="fr-FR" dirty="0" smtClean="0"/>
              <a:t>3IF </a:t>
            </a:r>
            <a:r>
              <a:rPr lang="fr-FR" dirty="0" err="1" smtClean="0"/>
              <a:t>Lab</a:t>
            </a:r>
            <a:r>
              <a:rPr lang="fr-FR" dirty="0" smtClean="0"/>
              <a:t> Support</a:t>
            </a:r>
          </a:p>
          <a:p>
            <a:r>
              <a:rPr lang="fr-FR" sz="1875" dirty="0" smtClean="0"/>
              <a:t>Előd EGYED-ZSIGMOND</a:t>
            </a:r>
          </a:p>
        </p:txBody>
      </p:sp>
    </p:spTree>
    <p:extLst>
      <p:ext uri="{BB962C8B-B14F-4D97-AF65-F5344CB8AC3E}">
        <p14:creationId xmlns:p14="http://schemas.microsoft.com/office/powerpoint/2010/main" val="2044854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JSON: Modeling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345721" y="6041744"/>
            <a:ext cx="76947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Mat </a:t>
            </a:r>
            <a:r>
              <a:rPr lang="fr-FR" sz="1400" dirty="0" err="1" smtClean="0"/>
              <a:t>Keep</a:t>
            </a:r>
            <a:r>
              <a:rPr lang="fr-FR" sz="1400" dirty="0" smtClean="0"/>
              <a:t>:   https</a:t>
            </a:r>
            <a:r>
              <a:rPr lang="fr-FR" sz="1400" dirty="0"/>
              <a:t>://www.slideshare.net/matkeep/migrating-from-relational-databases-to-mongodb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484" y="1095554"/>
            <a:ext cx="6465252" cy="34764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995017" y="4816771"/>
            <a:ext cx="3778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RDBMS:  </a:t>
            </a:r>
            <a:r>
              <a:rPr lang="fr-FR" sz="3200" dirty="0" err="1" smtClean="0"/>
              <a:t>Join</a:t>
            </a:r>
            <a:r>
              <a:rPr lang="fr-FR" sz="3200" dirty="0" smtClean="0"/>
              <a:t> 5 tables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76120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JSON: Modeling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345721" y="6041744"/>
            <a:ext cx="76947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Mat </a:t>
            </a:r>
            <a:r>
              <a:rPr lang="fr-FR" sz="1400" dirty="0" err="1" smtClean="0"/>
              <a:t>Keep</a:t>
            </a:r>
            <a:r>
              <a:rPr lang="fr-FR" sz="1400" dirty="0" smtClean="0"/>
              <a:t>:   https</a:t>
            </a:r>
            <a:r>
              <a:rPr lang="fr-FR" sz="1400" dirty="0"/>
              <a:t>://www.slideshare.net/matkeep/migrating-from-relational-databases-to-mongodb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01791" y="5232725"/>
            <a:ext cx="821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/>
              <a:t>MongoDB</a:t>
            </a:r>
            <a:r>
              <a:rPr lang="fr-FR" sz="3200" dirty="0"/>
              <a:t>:</a:t>
            </a:r>
            <a:r>
              <a:rPr lang="fr-FR" sz="3200" dirty="0" smtClean="0"/>
              <a:t> </a:t>
            </a:r>
            <a:r>
              <a:rPr lang="fr-FR" sz="3200" dirty="0" err="1" smtClean="0"/>
              <a:t>Denormalized</a:t>
            </a:r>
            <a:r>
              <a:rPr lang="fr-FR" sz="3200" dirty="0" smtClean="0"/>
              <a:t> to 2 BSON documents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051" y="1028863"/>
            <a:ext cx="656780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09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Document Model </a:t>
            </a:r>
            <a:r>
              <a:rPr lang="fr-FR" b="1" dirty="0" err="1"/>
              <a:t>Benefits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fr-FR" dirty="0" smtClean="0"/>
              <a:t>Rich </a:t>
            </a:r>
            <a:r>
              <a:rPr lang="fr-FR" dirty="0"/>
              <a:t>data model, </a:t>
            </a:r>
            <a:r>
              <a:rPr lang="fr-FR" dirty="0" err="1"/>
              <a:t>natural</a:t>
            </a:r>
            <a:r>
              <a:rPr lang="fr-FR" dirty="0"/>
              <a:t> data </a:t>
            </a:r>
            <a:r>
              <a:rPr lang="fr-FR" dirty="0" err="1"/>
              <a:t>representation</a:t>
            </a:r>
            <a:endParaRPr lang="fr-FR" dirty="0"/>
          </a:p>
          <a:p>
            <a:pPr marL="457200" lvl="1" indent="0">
              <a:buNone/>
            </a:pPr>
            <a:r>
              <a:rPr lang="en-US" dirty="0"/>
              <a:t>– Embed related data in sub-documents &amp; arrays</a:t>
            </a:r>
          </a:p>
          <a:p>
            <a:pPr marL="457200" lvl="1" indent="0">
              <a:buNone/>
            </a:pPr>
            <a:r>
              <a:rPr lang="en-US" dirty="0"/>
              <a:t>– Support indexes and rich queries against any element</a:t>
            </a:r>
          </a:p>
          <a:p>
            <a:pPr marL="0" indent="0">
              <a:buNone/>
            </a:pPr>
            <a:r>
              <a:rPr lang="en-US" dirty="0"/>
              <a:t>• Data aggregated to a single structure (</a:t>
            </a:r>
            <a:r>
              <a:rPr lang="en-US" dirty="0" smtClean="0"/>
              <a:t>pre-</a:t>
            </a:r>
            <a:r>
              <a:rPr lang="fr-FR" dirty="0" err="1" smtClean="0"/>
              <a:t>JOINed</a:t>
            </a:r>
            <a:r>
              <a:rPr lang="fr-FR" dirty="0"/>
              <a:t>)</a:t>
            </a:r>
          </a:p>
          <a:p>
            <a:pPr marL="457200" lvl="1" indent="0">
              <a:buNone/>
            </a:pPr>
            <a:r>
              <a:rPr lang="fr-FR" dirty="0"/>
              <a:t>– </a:t>
            </a:r>
            <a:r>
              <a:rPr lang="fr-FR" dirty="0" err="1"/>
              <a:t>Programming</a:t>
            </a:r>
            <a:r>
              <a:rPr lang="fr-FR" dirty="0"/>
              <a:t> </a:t>
            </a:r>
            <a:r>
              <a:rPr lang="fr-FR" dirty="0" err="1"/>
              <a:t>becomes</a:t>
            </a:r>
            <a:r>
              <a:rPr lang="fr-FR" dirty="0"/>
              <a:t> simple</a:t>
            </a:r>
          </a:p>
          <a:p>
            <a:pPr marL="457200" lvl="1" indent="0">
              <a:buNone/>
            </a:pPr>
            <a:r>
              <a:rPr lang="en-US" dirty="0"/>
              <a:t>– Performance can be delivered at scale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err="1"/>
              <a:t>Dynamic</a:t>
            </a:r>
            <a:r>
              <a:rPr lang="fr-FR" dirty="0"/>
              <a:t> </a:t>
            </a:r>
            <a:r>
              <a:rPr lang="fr-FR" dirty="0" err="1"/>
              <a:t>schema</a:t>
            </a:r>
            <a:endParaRPr lang="fr-FR" dirty="0"/>
          </a:p>
          <a:p>
            <a:pPr marL="457200" lvl="1" indent="0">
              <a:buNone/>
            </a:pPr>
            <a:r>
              <a:rPr lang="en-US" dirty="0"/>
              <a:t>– Data models can evolve easily</a:t>
            </a:r>
          </a:p>
          <a:p>
            <a:pPr marL="457200" lvl="1" indent="0">
              <a:buNone/>
            </a:pPr>
            <a:r>
              <a:rPr lang="en-US" dirty="0"/>
              <a:t>– Adapt to changes quickly: agile methodology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8107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213955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Convenient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err="1" smtClean="0"/>
              <a:t>MongoDB</a:t>
            </a:r>
            <a:r>
              <a:rPr lang="fr-FR" dirty="0" smtClean="0"/>
              <a:t> comes with a </a:t>
            </a:r>
            <a:r>
              <a:rPr lang="fr-FR" dirty="0" err="1" smtClean="0"/>
              <a:t>shell</a:t>
            </a:r>
            <a:r>
              <a:rPr lang="fr-FR" dirty="0" smtClean="0"/>
              <a:t>: bin/mongo</a:t>
            </a:r>
          </a:p>
          <a:p>
            <a:pPr>
              <a:buNone/>
            </a:pPr>
            <a:r>
              <a:rPr lang="fr-FR" dirty="0" smtClean="0"/>
              <a:t>Start server </a:t>
            </a:r>
            <a:r>
              <a:rPr lang="fr-FR" dirty="0" err="1" smtClean="0"/>
              <a:t>with</a:t>
            </a:r>
            <a:r>
              <a:rPr lang="fr-FR" dirty="0" smtClean="0"/>
              <a:t>: bin/</a:t>
            </a:r>
            <a:r>
              <a:rPr lang="fr-FR" dirty="0" err="1" smtClean="0"/>
              <a:t>mongod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Some arguments:</a:t>
            </a:r>
          </a:p>
          <a:p>
            <a:pPr>
              <a:buNone/>
            </a:pPr>
            <a:r>
              <a:rPr lang="fr-FR" dirty="0" smtClean="0"/>
              <a:t>--</a:t>
            </a:r>
            <a:r>
              <a:rPr lang="fr-FR" dirty="0" err="1" smtClean="0"/>
              <a:t>dbpath</a:t>
            </a:r>
            <a:r>
              <a:rPr lang="fr-FR" dirty="0" smtClean="0"/>
              <a:t> &lt;</a:t>
            </a:r>
            <a:r>
              <a:rPr lang="fr-FR" dirty="0" err="1" smtClean="0"/>
              <a:t>path</a:t>
            </a:r>
            <a:r>
              <a:rPr lang="fr-FR" dirty="0" smtClean="0"/>
              <a:t>&gt;: Data Storage </a:t>
            </a:r>
            <a:r>
              <a:rPr lang="fr-FR" dirty="0" err="1" smtClean="0"/>
              <a:t>path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--port &lt;port&gt;: Port the server </a:t>
            </a:r>
            <a:r>
              <a:rPr lang="fr-FR" dirty="0" err="1" smtClean="0"/>
              <a:t>listens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--</a:t>
            </a:r>
            <a:r>
              <a:rPr lang="fr-FR" dirty="0" err="1" smtClean="0"/>
              <a:t>replSet</a:t>
            </a:r>
            <a:r>
              <a:rPr lang="fr-FR" dirty="0" smtClean="0"/>
              <a:t> &lt;Name&gt;: Enter the server in a </a:t>
            </a:r>
            <a:r>
              <a:rPr lang="fr-FR" dirty="0" err="1" smtClean="0"/>
              <a:t>replicas</a:t>
            </a:r>
            <a:r>
              <a:rPr lang="fr-FR" dirty="0" smtClean="0"/>
              <a:t> cluster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Shell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View the current database: </a:t>
            </a:r>
          </a:p>
          <a:p>
            <a:pPr lvl="1"/>
            <a:r>
              <a:rPr lang="fr-FR" sz="2800" dirty="0" err="1" smtClean="0">
                <a:latin typeface="Courier New" pitchFamily="49" charset="0"/>
                <a:cs typeface="Courier New" pitchFamily="49" charset="0"/>
              </a:rPr>
              <a:t>db</a:t>
            </a:r>
            <a:endParaRPr lang="fr-FR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fr-FR" dirty="0" smtClean="0"/>
              <a:t>See list of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databases</a:t>
            </a:r>
            <a:r>
              <a:rPr lang="fr-FR" dirty="0" smtClean="0"/>
              <a:t>: </a:t>
            </a:r>
          </a:p>
          <a:p>
            <a:pPr lvl="1"/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show </a:t>
            </a:r>
            <a:r>
              <a:rPr lang="fr-FR" sz="2800" dirty="0" err="1" smtClean="0">
                <a:latin typeface="Courier New" pitchFamily="49" charset="0"/>
                <a:cs typeface="Courier New" pitchFamily="49" charset="0"/>
              </a:rPr>
              <a:t>dbs</a:t>
            </a:r>
            <a:endParaRPr lang="fr-FR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fr-FR" dirty="0" smtClean="0"/>
              <a:t>Select / create a database: </a:t>
            </a:r>
          </a:p>
          <a:p>
            <a:pPr lvl="1"/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use &lt;</a:t>
            </a:r>
            <a:r>
              <a:rPr lang="fr-FR" sz="2800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fr-FR" dirty="0" smtClean="0"/>
              <a:t>View Collections: </a:t>
            </a:r>
          </a:p>
          <a:p>
            <a:pPr lvl="1"/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show collections</a:t>
            </a:r>
          </a:p>
          <a:p>
            <a:r>
              <a:rPr lang="fr-FR" dirty="0"/>
              <a:t>Create </a:t>
            </a:r>
            <a:r>
              <a:rPr lang="fr-FR" dirty="0" smtClean="0"/>
              <a:t>collection (required)</a:t>
            </a:r>
            <a:endParaRPr lang="fr-FR" dirty="0"/>
          </a:p>
          <a:p>
            <a:pPr lvl="1"/>
            <a:r>
              <a:rPr lang="fr-FR" sz="2800" dirty="0" err="1">
                <a:latin typeface="Courier New" pitchFamily="49" charset="0"/>
                <a:cs typeface="Courier New" pitchFamily="49" charset="0"/>
              </a:rPr>
              <a:t>db.createCollection</a:t>
            </a:r>
            <a:endParaRPr lang="fr-FR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59350"/>
            <a:ext cx="19268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268819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Queries in MongoDB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JSON </a:t>
            </a:r>
            <a:r>
              <a:rPr lang="fr-FR" dirty="0" err="1" smtClean="0"/>
              <a:t>queries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We find the </a:t>
            </a:r>
            <a:r>
              <a:rPr lang="fr-FR" dirty="0" err="1" smtClean="0"/>
              <a:t>equivalent</a:t>
            </a:r>
            <a:r>
              <a:rPr lang="fr-FR" dirty="0" smtClean="0"/>
              <a:t> of SQL projections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Some default aggregations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smtClean="0"/>
              <a:t>			... </a:t>
            </a:r>
            <a:r>
              <a:rPr lang="fr-FR" dirty="0" err="1" smtClean="0"/>
              <a:t>Map</a:t>
            </a:r>
            <a:r>
              <a:rPr lang="fr-FR" dirty="0" smtClean="0"/>
              <a:t>/</a:t>
            </a:r>
            <a:r>
              <a:rPr lang="fr-FR" dirty="0" err="1" smtClean="0"/>
              <a:t>Reduce</a:t>
            </a:r>
            <a:r>
              <a:rPr lang="fr-FR" dirty="0" smtClean="0"/>
              <a:t> for the others</a:t>
            </a:r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926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SQL to </a:t>
            </a:r>
            <a:r>
              <a:rPr lang="fr-FR" b="1" dirty="0" err="1"/>
              <a:t>Aggregation</a:t>
            </a:r>
            <a:r>
              <a:rPr lang="fr-FR" b="1" dirty="0"/>
              <a:t> </a:t>
            </a:r>
            <a:r>
              <a:rPr lang="fr-FR" b="1" dirty="0" err="1"/>
              <a:t>Mapping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651143"/>
              </p:ext>
            </p:extLst>
          </p:nvPr>
        </p:nvGraphicFramePr>
        <p:xfrm>
          <a:off x="456122" y="1065783"/>
          <a:ext cx="7886700" cy="469392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719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6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SQL Terms, Functions, and Concepts</a:t>
                      </a:r>
                      <a:endParaRPr lang="fr-FR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MongoDB</a:t>
                      </a:r>
                      <a:r>
                        <a:rPr lang="fr-FR" sz="2400" dirty="0" smtClean="0"/>
                        <a:t> </a:t>
                      </a:r>
                      <a:r>
                        <a:rPr lang="fr-FR" sz="2400" dirty="0" err="1" smtClean="0"/>
                        <a:t>Aggregation</a:t>
                      </a:r>
                      <a:r>
                        <a:rPr lang="fr-FR" sz="2400" dirty="0" smtClean="0"/>
                        <a:t> </a:t>
                      </a:r>
                      <a:r>
                        <a:rPr lang="fr-FR" sz="2400" dirty="0" err="1" smtClean="0"/>
                        <a:t>Operators</a:t>
                      </a:r>
                      <a:endParaRPr lang="fr-FR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$match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GROUP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HAVING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$match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SELECT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dirty="0"/>
                        <a:t>SUM()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$sum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/>
                        <a:t>COUNT()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$sum</a:t>
                      </a:r>
                    </a:p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$sortByCount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$lookup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67406" y="5759703"/>
            <a:ext cx="81960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err="1">
                <a:latin typeface="Arial" panose="020B0604020202020204" pitchFamily="34" charset="0"/>
              </a:rPr>
              <a:t>Mapping</a:t>
            </a:r>
            <a:r>
              <a:rPr lang="fr-FR" sz="2000" dirty="0">
                <a:latin typeface="Arial" panose="020B0604020202020204" pitchFamily="34" charset="0"/>
              </a:rPr>
              <a:t> Chart:</a:t>
            </a:r>
          </a:p>
          <a:p>
            <a:r>
              <a:rPr lang="fr-FR" sz="1400" dirty="0">
                <a:latin typeface="Arial" panose="020B0604020202020204" pitchFamily="34" charset="0"/>
              </a:rPr>
              <a:t>http://docs.mongodb.org/manual/reference/sql-aggregation-comparison/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572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Modification:</a:t>
            </a:r>
          </a:p>
          <a:p>
            <a:pPr marL="361950" indent="-361950"/>
            <a:r>
              <a:rPr lang="fr-FR" dirty="0"/>
              <a:t>I</a:t>
            </a:r>
            <a:r>
              <a:rPr lang="fr-FR" dirty="0" smtClean="0"/>
              <a:t>nsert</a:t>
            </a:r>
          </a:p>
          <a:p>
            <a:pPr marL="361950" indent="-361950"/>
            <a:r>
              <a:rPr lang="fr-FR" dirty="0" smtClean="0"/>
              <a:t>Update</a:t>
            </a:r>
          </a:p>
          <a:p>
            <a:pPr marL="361950" indent="-361950"/>
            <a:r>
              <a:rPr lang="fr-FR" dirty="0" err="1" smtClean="0"/>
              <a:t>Remove</a:t>
            </a:r>
            <a:r>
              <a:rPr lang="fr-FR" dirty="0" smtClean="0"/>
              <a:t> </a:t>
            </a:r>
          </a:p>
          <a:p>
            <a:pPr marL="361950" indent="-361950">
              <a:buNone/>
            </a:pPr>
            <a:r>
              <a:rPr lang="fr-FR" dirty="0" smtClean="0"/>
              <a:t>The operations are applied to a collection</a:t>
            </a:r>
          </a:p>
          <a:p>
            <a:pPr marL="0" indent="0">
              <a:buFontTx/>
              <a:buChar char="-"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612804" y="5935989"/>
            <a:ext cx="21755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http://docs.mongodb.org/manual/</a:t>
            </a:r>
          </a:p>
        </p:txBody>
      </p:sp>
    </p:spTree>
    <p:extLst>
      <p:ext uri="{BB962C8B-B14F-4D97-AF65-F5344CB8AC3E}">
        <p14:creationId xmlns:p14="http://schemas.microsoft.com/office/powerpoint/2010/main" val="14353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1240400"/>
            <a:ext cx="5754862" cy="375039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550" y="1177924"/>
            <a:ext cx="8324850" cy="52538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Insertion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200" dirty="0" smtClean="0"/>
              <a:t>The "_id" field is automatically added / alternative to </a:t>
            </a:r>
            <a:r>
              <a:rPr lang="fr-FR" sz="2200" dirty="0" err="1" smtClean="0"/>
              <a:t>save</a:t>
            </a:r>
            <a:endParaRPr lang="fr-FR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551389" y="2674174"/>
            <a:ext cx="21755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http://docs.mongodb.org/manual/</a:t>
            </a:r>
          </a:p>
        </p:txBody>
      </p:sp>
      <p:pic>
        <p:nvPicPr>
          <p:cNvPr id="1028" name="Picture 4" descr="The stages of a MongoDB insert operation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25" y="1564014"/>
            <a:ext cx="5715000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9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9049" y="1162425"/>
            <a:ext cx="7983026" cy="48819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Update</a:t>
            </a:r>
          </a:p>
          <a:p>
            <a:pPr marL="1158875">
              <a:buNone/>
            </a:pP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db.collection.update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&lt;Query&gt;</a:t>
            </a: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&lt;Update&gt;</a:t>
            </a: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upsert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Multi &lt;</a:t>
            </a:r>
            <a:r>
              <a:rPr lang="fr-FR" sz="17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58875">
              <a:buNone/>
            </a:pP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fr-FR" sz="1700" dirty="0" err="1" smtClean="0">
                <a:latin typeface="Courier New" pitchFamily="49" charset="0"/>
                <a:cs typeface="Courier New" pitchFamily="49" charset="0"/>
              </a:rPr>
              <a:t>writeConcern</a:t>
            </a: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: &lt;Document&gt;</a:t>
            </a:r>
          </a:p>
          <a:p>
            <a:pPr marL="1158875">
              <a:buNone/>
            </a:pP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1158875">
              <a:buNone/>
            </a:pPr>
            <a:r>
              <a:rPr lang="fr-FR" sz="17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58875">
              <a:buNone/>
            </a:pP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1158875">
              <a:buNone/>
            </a:pPr>
            <a:endParaRPr lang="fr-FR" sz="17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dirty="0" smtClean="0"/>
              <a:t>Default update concerns a single document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6612804" y="5935989"/>
            <a:ext cx="21755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http://docs.mongodb.org/manual/</a:t>
            </a:r>
          </a:p>
        </p:txBody>
      </p:sp>
      <p:pic>
        <p:nvPicPr>
          <p:cNvPr id="1026" name="Picture 2" descr="The components of a MongoDB update operation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2829" y="4126236"/>
            <a:ext cx="5810250" cy="1457326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347634" y="1906292"/>
            <a:ext cx="3322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Same constraints as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find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47634" y="2262753"/>
            <a:ext cx="1604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$ Set, $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a set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...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9049" y="1162425"/>
            <a:ext cx="7983026" cy="4881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Update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db.movies.update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({ "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year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"{$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: 2000}}, {$ set: {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old: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}})</a:t>
            </a:r>
          </a:p>
          <a:p>
            <a:pPr marL="0" indent="0">
              <a:buNone/>
            </a:pPr>
            <a:endParaRPr lang="fr-FR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db.movies.find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({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old: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})</a:t>
            </a:r>
          </a:p>
          <a:p>
            <a:pPr marL="0" indent="0">
              <a:buNone/>
            </a:pPr>
            <a:endParaRPr lang="fr-FR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600" dirty="0" err="1">
                <a:latin typeface="Courier New" pitchFamily="49" charset="0"/>
                <a:cs typeface="Courier New" pitchFamily="49" charset="0"/>
              </a:rPr>
              <a:t>db.movies.updateMany</a:t>
            </a:r>
            <a:r>
              <a:rPr lang="fr-FR" sz="1600" dirty="0">
                <a:latin typeface="Courier New" pitchFamily="49" charset="0"/>
                <a:cs typeface="Courier New" pitchFamily="49" charset="0"/>
              </a:rPr>
              <a:t>({ "</a:t>
            </a:r>
            <a:r>
              <a:rPr lang="fr-FR" sz="1600" dirty="0" err="1">
                <a:latin typeface="Courier New" pitchFamily="49" charset="0"/>
                <a:cs typeface="Courier New" pitchFamily="49" charset="0"/>
              </a:rPr>
              <a:t>year</a:t>
            </a:r>
            <a:r>
              <a:rPr lang="fr-FR" sz="1600" dirty="0">
                <a:latin typeface="Courier New" pitchFamily="49" charset="0"/>
                <a:cs typeface="Courier New" pitchFamily="49" charset="0"/>
              </a:rPr>
              <a:t>"{$</a:t>
            </a:r>
            <a:r>
              <a:rPr lang="fr-FR" sz="16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fr-FR" sz="1600" dirty="0">
                <a:latin typeface="Courier New" pitchFamily="49" charset="0"/>
                <a:cs typeface="Courier New" pitchFamily="49" charset="0"/>
              </a:rPr>
              <a:t>: 2000}}, {$ set: {</a:t>
            </a:r>
            <a:r>
              <a:rPr lang="fr-FR" sz="1600" dirty="0" err="1">
                <a:latin typeface="Courier New" pitchFamily="49" charset="0"/>
                <a:cs typeface="Courier New" pitchFamily="49" charset="0"/>
              </a:rPr>
              <a:t>old: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}})</a:t>
            </a:r>
          </a:p>
          <a:p>
            <a:pPr marL="0" indent="0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db.movies.update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({ "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year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"{$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: 2000}}, {$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a set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 : {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old: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}})</a:t>
            </a:r>
          </a:p>
          <a:p>
            <a:pPr marL="0" indent="0">
              <a:buNone/>
            </a:pPr>
            <a:endParaRPr lang="fr-FR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db.movies.update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({ "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year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"{$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: 2000}}, {$ set: {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old: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}}, {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Multi: true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})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 rot="1276778">
            <a:off x="8062833" y="3725837"/>
            <a:ext cx="1124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(since </a:t>
            </a:r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MongoDB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3.2)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9239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1958" y="1007390"/>
            <a:ext cx="8772041" cy="5036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Update, update a table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We will add a table to a document</a:t>
            </a:r>
          </a:p>
          <a:p>
            <a:pPr>
              <a:buNone/>
            </a:pPr>
            <a:r>
              <a:rPr lang="fr-FR" sz="1800" dirty="0" err="1" smtClean="0">
                <a:latin typeface="Courier New" pitchFamily="49" charset="0"/>
                <a:cs typeface="Courier New" pitchFamily="49" charset="0"/>
              </a:rPr>
              <a:t>db.produits.insert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({Counter: 100001, tab: [ 'a', 'b', 'c']})</a:t>
            </a:r>
          </a:p>
          <a:p>
            <a:pPr>
              <a:buNone/>
            </a:pP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fr-FR" dirty="0" smtClean="0"/>
              <a:t>You can view it with the following command:</a:t>
            </a:r>
          </a:p>
          <a:p>
            <a:pPr>
              <a:buNone/>
            </a:pPr>
            <a:r>
              <a:rPr lang="fr-FR" sz="1800" dirty="0" err="1" smtClean="0">
                <a:latin typeface="Courier New" pitchFamily="49" charset="0"/>
                <a:cs typeface="Courier New" pitchFamily="49" charset="0"/>
              </a:rPr>
              <a:t>db.produits.find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({Counter: 100001}) </a:t>
            </a:r>
          </a:p>
          <a:p>
            <a:pPr>
              <a:buNone/>
            </a:pPr>
            <a:endParaRPr lang="fr-FR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fr-FR" dirty="0" smtClean="0"/>
              <a:t>Now to add an item to the table, use the operand </a:t>
            </a:r>
            <a:r>
              <a:rPr lang="fr-FR" b="1" dirty="0" smtClean="0"/>
              <a:t>$ push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sz="1800" dirty="0" err="1" smtClean="0">
                <a:latin typeface="Courier New" pitchFamily="49" charset="0"/>
                <a:cs typeface="Courier New" pitchFamily="49" charset="0"/>
              </a:rPr>
              <a:t>db.produits.update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({Counter: 100001} {$ push: {tab: 'd'}})</a:t>
            </a:r>
          </a:p>
          <a:p>
            <a:pPr>
              <a:buNone/>
            </a:pPr>
            <a:endParaRPr lang="fr-F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dirty="0" smtClean="0"/>
              <a:t>To add </a:t>
            </a:r>
            <a:r>
              <a:rPr lang="fr-FR" dirty="0" err="1" smtClean="0"/>
              <a:t>several</a:t>
            </a:r>
            <a:r>
              <a:rPr lang="fr-FR" dirty="0" smtClean="0"/>
              <a:t> items at once,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$</a:t>
            </a:r>
            <a:r>
              <a:rPr lang="fr-FR" b="1" dirty="0" err="1" smtClean="0"/>
              <a:t>pushAll</a:t>
            </a:r>
            <a:r>
              <a:rPr lang="fr-FR" dirty="0" smtClean="0"/>
              <a:t> to </a:t>
            </a:r>
            <a:r>
              <a:rPr lang="fr-FR" dirty="0" err="1" smtClean="0"/>
              <a:t>add</a:t>
            </a:r>
            <a:r>
              <a:rPr lang="fr-FR" dirty="0" smtClean="0"/>
              <a:t> a </a:t>
            </a:r>
            <a:r>
              <a:rPr lang="fr-FR" dirty="0" err="1" smtClean="0"/>
              <a:t>whole</a:t>
            </a:r>
            <a:r>
              <a:rPr lang="fr-FR" dirty="0" smtClean="0"/>
              <a:t> table.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286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7390"/>
            <a:ext cx="9376475" cy="50369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Update a table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The </a:t>
            </a:r>
            <a:r>
              <a:rPr lang="fr-FR" b="1" dirty="0"/>
              <a:t>$pop</a:t>
            </a:r>
            <a:r>
              <a:rPr lang="fr-FR" dirty="0"/>
              <a:t> </a:t>
            </a:r>
            <a:r>
              <a:rPr lang="fr-FR" dirty="0" err="1"/>
              <a:t>operand</a:t>
            </a:r>
            <a:r>
              <a:rPr lang="fr-FR" dirty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remove the last item:</a:t>
            </a:r>
          </a:p>
          <a:p>
            <a:pPr>
              <a:buNone/>
            </a:pPr>
            <a:r>
              <a:rPr lang="fr-FR" sz="2600" dirty="0" err="1" smtClean="0">
                <a:latin typeface="Courier New" pitchFamily="49" charset="0"/>
                <a:cs typeface="Courier New" pitchFamily="49" charset="0"/>
              </a:rPr>
              <a:t>db.produits.update</a:t>
            </a:r>
            <a:r>
              <a:rPr lang="fr-FR" sz="2600" dirty="0" smtClean="0">
                <a:latin typeface="Courier New" pitchFamily="49" charset="0"/>
                <a:cs typeface="Courier New" pitchFamily="49" charset="0"/>
              </a:rPr>
              <a:t>({Counter: 100001} {$ pop: {tab: 1}}) 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array</a:t>
            </a:r>
            <a:r>
              <a:rPr lang="fr-FR" dirty="0" smtClean="0"/>
              <a:t> has lost its last element "d".</a:t>
            </a:r>
          </a:p>
          <a:p>
            <a:r>
              <a:rPr lang="fr-FR" dirty="0" smtClean="0"/>
              <a:t>To remove the first element:</a:t>
            </a:r>
          </a:p>
          <a:p>
            <a:pPr>
              <a:buNone/>
            </a:pPr>
            <a:r>
              <a:rPr lang="fr-FR" sz="2600" dirty="0" err="1" smtClean="0">
                <a:latin typeface="Courier New" pitchFamily="49" charset="0"/>
                <a:cs typeface="Courier New" pitchFamily="49" charset="0"/>
              </a:rPr>
              <a:t>db.produits.update</a:t>
            </a:r>
            <a:r>
              <a:rPr lang="fr-FR" sz="2600" dirty="0" smtClean="0">
                <a:latin typeface="Courier New" pitchFamily="49" charset="0"/>
                <a:cs typeface="Courier New" pitchFamily="49" charset="0"/>
              </a:rPr>
              <a:t>({Counter: 100001} {$ pop: {tab: -1}}) </a:t>
            </a:r>
          </a:p>
          <a:p>
            <a:r>
              <a:rPr lang="fr-FR" dirty="0" smtClean="0"/>
              <a:t>Analogously with the sort </a:t>
            </a:r>
            <a:r>
              <a:rPr lang="fr-FR" dirty="0" err="1" smtClean="0"/>
              <a:t>method</a:t>
            </a:r>
            <a:r>
              <a:rPr lang="fr-FR" dirty="0" smtClean="0"/>
              <a:t>, with -1 </a:t>
            </a:r>
            <a:r>
              <a:rPr lang="fr-FR" dirty="0" err="1" smtClean="0"/>
              <a:t>elements</a:t>
            </a:r>
            <a:r>
              <a:rPr lang="fr-FR" dirty="0" smtClean="0"/>
              <a:t> are </a:t>
            </a:r>
            <a:r>
              <a:rPr lang="fr-FR" dirty="0" err="1" smtClean="0"/>
              <a:t>deleted</a:t>
            </a:r>
            <a:r>
              <a:rPr lang="fr-FR" dirty="0" smtClean="0"/>
              <a:t> in the other direction.</a:t>
            </a:r>
          </a:p>
          <a:p>
            <a:r>
              <a:rPr lang="fr-FR" dirty="0" smtClean="0"/>
              <a:t>With the operand </a:t>
            </a:r>
            <a:r>
              <a:rPr lang="fr-FR" b="1" dirty="0" smtClean="0"/>
              <a:t>$</a:t>
            </a:r>
            <a:r>
              <a:rPr lang="fr-FR" b="1" dirty="0" err="1" smtClean="0"/>
              <a:t>addToSet</a:t>
            </a:r>
            <a:r>
              <a:rPr lang="fr-FR" b="1" dirty="0" smtClean="0"/>
              <a:t> </a:t>
            </a:r>
            <a:r>
              <a:rPr lang="fr-FR" dirty="0" smtClean="0"/>
              <a:t>an item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added</a:t>
            </a:r>
            <a:r>
              <a:rPr lang="fr-FR" dirty="0" smtClean="0"/>
              <a:t> without duplication:</a:t>
            </a:r>
          </a:p>
          <a:p>
            <a:pPr>
              <a:buNone/>
            </a:pPr>
            <a:r>
              <a:rPr lang="fr-FR" sz="2600" dirty="0" err="1" smtClean="0">
                <a:latin typeface="Courier New" pitchFamily="49" charset="0"/>
                <a:cs typeface="Courier New" pitchFamily="49" charset="0"/>
              </a:rPr>
              <a:t>db.produits.update</a:t>
            </a:r>
            <a:r>
              <a:rPr lang="fr-FR" sz="2600" dirty="0" smtClean="0">
                <a:latin typeface="Courier New" pitchFamily="49" charset="0"/>
                <a:cs typeface="Courier New" pitchFamily="49" charset="0"/>
              </a:rPr>
              <a:t>({Counter: 100001} {$</a:t>
            </a:r>
            <a:r>
              <a:rPr lang="fr-FR" sz="2600" dirty="0" err="1" smtClean="0">
                <a:latin typeface="Courier New" pitchFamily="49" charset="0"/>
                <a:cs typeface="Courier New" pitchFamily="49" charset="0"/>
              </a:rPr>
              <a:t>addToSet</a:t>
            </a:r>
            <a:r>
              <a:rPr lang="fr-FR" sz="2600" dirty="0" smtClean="0">
                <a:latin typeface="Courier New" pitchFamily="49" charset="0"/>
                <a:cs typeface="Courier New" pitchFamily="49" charset="0"/>
              </a:rPr>
              <a:t> : {Tab: 'b'}}) </a:t>
            </a:r>
          </a:p>
          <a:p>
            <a:r>
              <a:rPr lang="fr-FR" dirty="0" smtClean="0"/>
              <a:t>The "b" value was present in the table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added.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405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4469" y="1007390"/>
            <a:ext cx="8539566" cy="503694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Changes, isolation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db.films.update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( </a:t>
            </a:r>
          </a:p>
          <a:p>
            <a:pPr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	{ 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old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isolated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 : 1}, </a:t>
            </a:r>
          </a:p>
          <a:p>
            <a:pPr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	{$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Inc.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 : {Count: 1}}, </a:t>
            </a:r>
          </a:p>
          <a:p>
            <a:pPr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	{Multi: 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 } </a:t>
            </a:r>
          </a:p>
          <a:p>
            <a:pPr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b="1" dirty="0" smtClean="0">
              <a:latin typeface="Courier New" pitchFamily="49" charset="0"/>
              <a:cs typeface="Courier New" pitchFamily="49" charset="0"/>
            </a:endParaRPr>
          </a:p>
          <a:p>
            <a:endParaRPr lang="fr-FR" dirty="0" smtClean="0"/>
          </a:p>
          <a:p>
            <a:pPr>
              <a:buNone/>
            </a:pP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db.products.remove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( </a:t>
            </a:r>
          </a:p>
          <a:p>
            <a:pPr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		{ 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qty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: {$ Gt: 20}, $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isolated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: 1})</a:t>
            </a:r>
          </a:p>
          <a:p>
            <a:pPr marL="0" indent="0">
              <a:buNone/>
            </a:pP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isolated</a:t>
            </a:r>
            <a:r>
              <a:rPr lang="fr-F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work on distributed collections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084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queries</a:t>
            </a:r>
            <a:endParaRPr lang="fr-FR" dirty="0"/>
          </a:p>
        </p:txBody>
      </p:sp>
      <p:pic>
        <p:nvPicPr>
          <p:cNvPr id="1026" name="Picture 2" descr="The stages of a MongoDB query with a query criteria and a sort modifier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1752599"/>
            <a:ext cx="6648450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612804" y="5935989"/>
            <a:ext cx="21755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http://docs.mongodb.org/manual/</a:t>
            </a:r>
          </a:p>
        </p:txBody>
      </p:sp>
    </p:spTree>
    <p:extLst>
      <p:ext uri="{BB962C8B-B14F-4D97-AF65-F5344CB8AC3E}">
        <p14:creationId xmlns:p14="http://schemas.microsoft.com/office/powerpoint/2010/main" val="11349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queries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 SQL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db.movies.find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({ "Country": {$do: "USA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"}}, {_ Id: 0, title: 1</a:t>
            </a:r>
          </a:p>
          <a:p>
            <a:pPr marL="0" indent="0">
              <a:buNone/>
            </a:pP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}).</a:t>
            </a:r>
            <a:r>
              <a:rPr lang="fr-F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limit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(5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612804" y="5935989"/>
            <a:ext cx="21755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http://docs.mongodb.org/manual/</a:t>
            </a:r>
          </a:p>
        </p:txBody>
      </p:sp>
      <p:pic>
        <p:nvPicPr>
          <p:cNvPr id="3074" name="Picture 2" descr="The components of a MongoDB find operation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2" y="1667670"/>
            <a:ext cx="647700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he components of a SQL SELECT statement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2" y="3116260"/>
            <a:ext cx="52387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9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operators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432555"/>
              </p:ext>
            </p:extLst>
          </p:nvPr>
        </p:nvGraphicFramePr>
        <p:xfrm>
          <a:off x="539750" y="1118552"/>
          <a:ext cx="7886701" cy="417443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185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3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eq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=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values ​​which are equal to a specified value. 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$gt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&gt;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values ​​that are greater than a specified value.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gte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&gt; =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values </a:t>
                      </a:r>
                      <a:r>
                        <a:rPr lang="fr-FR" sz="1800" dirty="0">
                          <a:effectLst/>
                        </a:rPr>
                        <a:t>​​</a:t>
                      </a:r>
                      <a:r>
                        <a:rPr lang="fr-FR" sz="1800" dirty="0" err="1">
                          <a:effectLst/>
                        </a:rPr>
                        <a:t>that</a:t>
                      </a:r>
                      <a:r>
                        <a:rPr lang="fr-FR" sz="1800" dirty="0">
                          <a:effectLst/>
                        </a:rPr>
                        <a:t> are </a:t>
                      </a:r>
                      <a:r>
                        <a:rPr lang="fr-FR" sz="1800" dirty="0" err="1">
                          <a:effectLst/>
                        </a:rPr>
                        <a:t>greater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than</a:t>
                      </a:r>
                      <a:r>
                        <a:rPr lang="fr-FR" sz="1800" dirty="0">
                          <a:effectLst/>
                        </a:rPr>
                        <a:t> or </a:t>
                      </a:r>
                      <a:r>
                        <a:rPr lang="fr-FR" sz="1800" dirty="0" err="1">
                          <a:effectLst/>
                        </a:rPr>
                        <a:t>equal</a:t>
                      </a:r>
                      <a:r>
                        <a:rPr lang="fr-FR" sz="1800" dirty="0">
                          <a:effectLst/>
                        </a:rPr>
                        <a:t> to a </a:t>
                      </a:r>
                      <a:r>
                        <a:rPr lang="fr-FR" sz="1800" dirty="0" err="1">
                          <a:effectLst/>
                        </a:rPr>
                        <a:t>specified</a:t>
                      </a:r>
                      <a:r>
                        <a:rPr lang="fr-FR" sz="1800" dirty="0">
                          <a:effectLst/>
                        </a:rPr>
                        <a:t> value.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lt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&lt;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values ​​which are less than a specified value.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lte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&lt;=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values ​​that are less than or equal to a specified value.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$ne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!=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all values ​​that are not equal to a specified value.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$in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sym typeface="Symbol" panose="05050102010706020507" pitchFamily="18" charset="2"/>
                        </a:rPr>
                        <a:t>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one of the values ​​specified in a table.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nin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sym typeface="Symbol" panose="05050102010706020507" pitchFamily="18" charset="2"/>
                        </a:rPr>
                        <a:t>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none of the values ​​specified in the table.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$gold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$and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$not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$</a:t>
                      </a:r>
                      <a:r>
                        <a:rPr lang="fr-FR" sz="1600" dirty="0" err="1" smtClean="0">
                          <a:effectLst/>
                        </a:rPr>
                        <a:t>nor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...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24250" y="62133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/>
              <a:t>http://docs.mongodb.org/manual/reference/operator/query/</a:t>
            </a:r>
          </a:p>
        </p:txBody>
      </p:sp>
    </p:spTree>
    <p:extLst>
      <p:ext uri="{BB962C8B-B14F-4D97-AF65-F5344CB8AC3E}">
        <p14:creationId xmlns:p14="http://schemas.microsoft.com/office/powerpoint/2010/main" val="21825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projection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122" name="Picture 2" descr="The stages of a MongoDB query with a query criteria and projection. MongoDB only transmits the projected data to the client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1547182"/>
            <a:ext cx="723900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3550" y="5697499"/>
            <a:ext cx="8877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db.movies.find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({ "Country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"{$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do: "USA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"}}, {_ Id: 0, title: 1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err="1"/>
              <a:t>MongoDB</a:t>
            </a:r>
            <a:r>
              <a:rPr lang="fr-FR" dirty="0"/>
              <a:t>, </a:t>
            </a:r>
            <a:r>
              <a:rPr lang="fr-FR" dirty="0" smtClean="0"/>
              <a:t>one </a:t>
            </a:r>
            <a:r>
              <a:rPr lang="fr-FR" dirty="0"/>
              <a:t>of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popular</a:t>
            </a:r>
            <a:r>
              <a:rPr lang="fr-FR" dirty="0"/>
              <a:t> </a:t>
            </a:r>
            <a:r>
              <a:rPr lang="fr-FR" dirty="0" smtClean="0"/>
              <a:t>"</a:t>
            </a:r>
            <a:r>
              <a:rPr lang="fr-FR" dirty="0" err="1" smtClean="0"/>
              <a:t>NoSQL</a:t>
            </a:r>
            <a:r>
              <a:rPr lang="fr-FR" dirty="0" smtClean="0"/>
              <a:t>" DBMS</a:t>
            </a:r>
            <a:endParaRPr lang="fr-FR" dirty="0"/>
          </a:p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/>
              <a:t>"</a:t>
            </a:r>
            <a:r>
              <a:rPr lang="fr-FR" dirty="0" smtClean="0"/>
              <a:t>document </a:t>
            </a:r>
            <a:r>
              <a:rPr lang="fr-FR" dirty="0" err="1" smtClean="0"/>
              <a:t>based</a:t>
            </a:r>
            <a:r>
              <a:rPr lang="fr-FR" dirty="0" smtClean="0"/>
              <a:t>" </a:t>
            </a:r>
            <a:r>
              <a:rPr lang="fr-FR" dirty="0" err="1" smtClean="0"/>
              <a:t>NoSQL</a:t>
            </a:r>
            <a:r>
              <a:rPr lang="fr-FR" dirty="0" smtClean="0"/>
              <a:t> system (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CouchDB</a:t>
            </a:r>
            <a:r>
              <a:rPr lang="fr-FR" dirty="0" smtClean="0"/>
              <a:t>, </a:t>
            </a:r>
            <a:r>
              <a:rPr lang="fr-FR" dirty="0" err="1" smtClean="0"/>
              <a:t>ElasticSearch</a:t>
            </a:r>
            <a:r>
              <a:rPr lang="fr-FR" dirty="0" smtClean="0"/>
              <a:t>, ...)</a:t>
            </a:r>
            <a:endParaRPr lang="fr-FR" dirty="0"/>
          </a:p>
          <a:p>
            <a:r>
              <a:rPr lang="fr-FR" dirty="0"/>
              <a:t>relies on a semi-</a:t>
            </a:r>
            <a:r>
              <a:rPr lang="fr-FR" dirty="0" err="1"/>
              <a:t>structured</a:t>
            </a:r>
            <a:r>
              <a:rPr lang="fr-FR" dirty="0"/>
              <a:t> data model of (</a:t>
            </a:r>
            <a:r>
              <a:rPr lang="fr-FR" dirty="0" smtClean="0"/>
              <a:t>JSON </a:t>
            </a:r>
            <a:r>
              <a:rPr lang="fr-FR" dirty="0" err="1" smtClean="0"/>
              <a:t>encoding</a:t>
            </a:r>
            <a:r>
              <a:rPr lang="fr-FR" dirty="0"/>
              <a:t>);</a:t>
            </a:r>
          </a:p>
          <a:p>
            <a:r>
              <a:rPr lang="fr-FR" dirty="0" err="1" smtClean="0"/>
              <a:t>Schema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(</a:t>
            </a:r>
            <a:r>
              <a:rPr lang="fr-FR" dirty="0" err="1" smtClean="0"/>
              <a:t>flexibility</a:t>
            </a:r>
            <a:r>
              <a:rPr lang="fr-FR" dirty="0"/>
              <a:t>);</a:t>
            </a:r>
          </a:p>
          <a:p>
            <a:r>
              <a:rPr lang="fr-FR" dirty="0" smtClean="0"/>
              <a:t>An original (and </a:t>
            </a:r>
            <a:r>
              <a:rPr lang="fr-FR" dirty="0" err="1" smtClean="0"/>
              <a:t>specific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query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language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original;</a:t>
            </a:r>
            <a:endParaRPr lang="fr-FR" dirty="0"/>
          </a:p>
          <a:p>
            <a:r>
              <a:rPr lang="fr-FR" dirty="0" smtClean="0"/>
              <a:t>No </a:t>
            </a:r>
            <a:r>
              <a:rPr lang="fr-FR" dirty="0"/>
              <a:t>(or very little) </a:t>
            </a:r>
            <a:r>
              <a:rPr lang="fr-FR" dirty="0" smtClean="0"/>
              <a:t>of </a:t>
            </a:r>
            <a:r>
              <a:rPr lang="fr-FR" dirty="0" smtClean="0">
                <a:solidFill>
                  <a:srgbClr val="FF0000"/>
                </a:solidFill>
              </a:rPr>
              <a:t>transactional support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Built </a:t>
            </a:r>
            <a:r>
              <a:rPr lang="fr-FR" dirty="0"/>
              <a:t>from the </a:t>
            </a:r>
            <a:r>
              <a:rPr lang="fr-FR" dirty="0" err="1" smtClean="0"/>
              <a:t>beginning</a:t>
            </a:r>
            <a:r>
              <a:rPr lang="fr-FR" dirty="0" smtClean="0"/>
              <a:t>  </a:t>
            </a:r>
            <a:r>
              <a:rPr lang="fr-FR" dirty="0"/>
              <a:t>as a </a:t>
            </a:r>
            <a:r>
              <a:rPr lang="fr-FR" dirty="0" err="1">
                <a:solidFill>
                  <a:srgbClr val="FF0000"/>
                </a:solidFill>
              </a:rPr>
              <a:t>scalable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and </a:t>
            </a:r>
            <a:r>
              <a:rPr lang="fr-FR" dirty="0" err="1" smtClean="0">
                <a:solidFill>
                  <a:srgbClr val="FF0000"/>
                </a:solidFill>
              </a:rPr>
              <a:t>distributed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system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Distribution </a:t>
            </a:r>
            <a:r>
              <a:rPr lang="fr-FR" dirty="0"/>
              <a:t>by </a:t>
            </a:r>
            <a:r>
              <a:rPr lang="fr-FR" dirty="0" err="1"/>
              <a:t>partitioning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sharding</a:t>
            </a:r>
            <a:r>
              <a:rPr lang="fr-FR" dirty="0" smtClean="0"/>
              <a:t>) </a:t>
            </a:r>
            <a:r>
              <a:rPr lang="fr-FR" dirty="0"/>
              <a:t>;</a:t>
            </a:r>
          </a:p>
          <a:p>
            <a:r>
              <a:rPr lang="fr-FR" dirty="0" err="1" smtClean="0"/>
              <a:t>Fault</a:t>
            </a:r>
            <a:r>
              <a:rPr lang="fr-FR" dirty="0" smtClean="0"/>
              <a:t> </a:t>
            </a:r>
            <a:r>
              <a:rPr lang="fr-FR" dirty="0" err="1" smtClean="0"/>
              <a:t>tolerance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replication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74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CRUD </a:t>
            </a:r>
            <a:r>
              <a:rPr lang="fr-FR" dirty="0" err="1" smtClean="0"/>
              <a:t>Examples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550" y="903605"/>
            <a:ext cx="8324850" cy="65087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66701" y="1072170"/>
            <a:ext cx="88772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+mj-lt"/>
                <a:cs typeface="Courier New" panose="02070309020205020404" pitchFamily="49" charset="0"/>
              </a:rPr>
              <a:t>Exclude the year: </a:t>
            </a:r>
          </a:p>
          <a:p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({ "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country":"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USA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 {Year: 0})</a:t>
            </a: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 smtClean="0">
                <a:latin typeface="+mj-lt"/>
                <a:cs typeface="Courier New" panose="02070309020205020404" pitchFamily="49" charset="0"/>
              </a:rPr>
              <a:t>Return the title and genre and _id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({ "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country":"USA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 {title1, type: 1})</a:t>
            </a:r>
          </a:p>
          <a:p>
            <a:endParaRPr lang="fr-F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 smtClean="0">
                <a:latin typeface="+mj-lt"/>
                <a:cs typeface="Courier New" panose="02070309020205020404" pitchFamily="49" charset="0"/>
              </a:rPr>
              <a:t>Return movies with a given role</a:t>
            </a:r>
          </a:p>
          <a:p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({ "actors.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":"William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Munny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"})</a:t>
            </a: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 smtClean="0">
                <a:latin typeface="+mj-lt"/>
                <a:cs typeface="Courier New" panose="02070309020205020404" pitchFamily="49" charset="0"/>
              </a:rPr>
              <a:t>Return the title and genre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({ "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country ":" USA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"}, {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title: 1, type: 1,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_id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0})</a:t>
            </a:r>
          </a:p>
          <a:p>
            <a:endParaRPr lang="fr-F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 smtClean="0">
                <a:latin typeface="+mj-lt"/>
                <a:cs typeface="Courier New" panose="02070309020205020404" pitchFamily="49" charset="0"/>
              </a:rPr>
              <a:t>Sort Results </a:t>
            </a:r>
          </a:p>
          <a:p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({ "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":{$ Gt: 2000}}).sort({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-1})</a:t>
            </a: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550" y="903605"/>
            <a:ext cx="8324850" cy="65087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Examples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66701" y="1515024"/>
            <a:ext cx="8877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db.movies.find</a:t>
            </a:r>
            <a:r>
              <a:rPr lang="fr-FR" dirty="0"/>
              <a:t>({$and : [{"</a:t>
            </a:r>
            <a:r>
              <a:rPr lang="fr-FR" dirty="0" err="1"/>
              <a:t>year</a:t>
            </a:r>
            <a:r>
              <a:rPr lang="fr-FR" dirty="0"/>
              <a:t>": 2003}, {genre: "romance"}] },{"title":1,"genre":1});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db.movies.find</a:t>
            </a:r>
            <a:r>
              <a:rPr lang="fr-FR" dirty="0"/>
              <a:t>({$or : [{"</a:t>
            </a:r>
            <a:r>
              <a:rPr lang="fr-FR" dirty="0" err="1"/>
              <a:t>year</a:t>
            </a:r>
            <a:r>
              <a:rPr lang="fr-FR" dirty="0"/>
              <a:t>": 2003}, {genre: "romance"}] },{"title":1,"genre":1});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sliders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db.collection.find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({ "Country":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"FR"})</a:t>
            </a:r>
          </a:p>
          <a:p>
            <a:pPr marL="0" indent="0">
              <a:buNone/>
            </a:pPr>
            <a:r>
              <a:rPr lang="fr-FR" dirty="0" smtClean="0"/>
              <a:t>Course one by one results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550" y="3092448"/>
            <a:ext cx="5634702" cy="11906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737" y="4521196"/>
            <a:ext cx="5665785" cy="71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550" y="1177924"/>
            <a:ext cx="8107013" cy="5019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 smtClean="0"/>
              <a:t>Cursors</a:t>
            </a:r>
            <a:r>
              <a:rPr lang="fr-FR" dirty="0" smtClean="0"/>
              <a:t>, methods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i="1" dirty="0" smtClean="0"/>
              <a:t>limit(n)</a:t>
            </a:r>
            <a:r>
              <a:rPr lang="fr-FR" dirty="0" smtClean="0"/>
              <a:t>: To retrieve only first n results</a:t>
            </a:r>
          </a:p>
          <a:p>
            <a:r>
              <a:rPr lang="fr-FR" i="1" dirty="0" smtClean="0"/>
              <a:t>sort (…)</a:t>
            </a:r>
            <a:r>
              <a:rPr lang="fr-FR" dirty="0" smtClean="0"/>
              <a:t>: To sort the results</a:t>
            </a:r>
          </a:p>
          <a:p>
            <a:r>
              <a:rPr lang="fr-FR" i="1" dirty="0" smtClean="0"/>
              <a:t>skip (n)</a:t>
            </a:r>
            <a:r>
              <a:rPr lang="fr-FR" dirty="0" smtClean="0"/>
              <a:t>: To skip n results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For example, for the penultimate film in the name, you could do:</a:t>
            </a:r>
          </a:p>
          <a:p>
            <a:pPr>
              <a:buNone/>
            </a:pPr>
            <a:r>
              <a:rPr lang="fr-FR" sz="2400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fr-FR" sz="2400" dirty="0" smtClean="0">
                <a:latin typeface="Courier New" pitchFamily="49" charset="0"/>
                <a:cs typeface="Courier New" pitchFamily="49" charset="0"/>
              </a:rPr>
              <a:t>ar </a:t>
            </a:r>
            <a:r>
              <a:rPr lang="fr-FR" sz="2400" dirty="0" err="1" smtClean="0">
                <a:latin typeface="Courier New" pitchFamily="49" charset="0"/>
                <a:cs typeface="Courier New" pitchFamily="49" charset="0"/>
              </a:rPr>
              <a:t>cur</a:t>
            </a:r>
            <a:r>
              <a:rPr lang="fr-FR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sz="2400" dirty="0" err="1" smtClean="0">
                <a:latin typeface="Courier New" pitchFamily="49" charset="0"/>
                <a:cs typeface="Courier New" pitchFamily="49" charset="0"/>
              </a:rPr>
              <a:t>db.films.find</a:t>
            </a:r>
            <a:r>
              <a:rPr lang="fr-FR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fr-FR" sz="2400" dirty="0" err="1" smtClean="0">
                <a:latin typeface="Courier New" pitchFamily="49" charset="0"/>
                <a:cs typeface="Courier New" pitchFamily="49" charset="0"/>
              </a:rPr>
              <a:t>cur.sort</a:t>
            </a:r>
            <a:r>
              <a:rPr lang="fr-FR" sz="2400" dirty="0" smtClean="0">
                <a:latin typeface="Courier New" pitchFamily="49" charset="0"/>
                <a:cs typeface="Courier New" pitchFamily="49" charset="0"/>
              </a:rPr>
              <a:t>({</a:t>
            </a:r>
            <a:r>
              <a:rPr lang="fr-FR" sz="2400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fr-FR" sz="2400" dirty="0" smtClean="0">
                <a:latin typeface="Courier New" pitchFamily="49" charset="0"/>
                <a:cs typeface="Courier New" pitchFamily="49" charset="0"/>
              </a:rPr>
              <a:t>: -1}).limit(1).skip (2);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4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 smtClean="0"/>
              <a:t>Cursors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Transformation </a:t>
            </a:r>
            <a:r>
              <a:rPr lang="fr-FR" dirty="0" err="1" smtClean="0"/>
              <a:t>into</a:t>
            </a:r>
            <a:r>
              <a:rPr lang="fr-FR" dirty="0" smtClean="0"/>
              <a:t> an </a:t>
            </a:r>
            <a:r>
              <a:rPr lang="fr-FR" dirty="0" err="1" smtClean="0"/>
              <a:t>array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Analyze query performance</a:t>
            </a:r>
          </a:p>
          <a:p>
            <a:pPr marL="0" indent="0">
              <a:buNone/>
            </a:pP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db.films.find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({Country: </a:t>
            </a:r>
            <a:r>
              <a:rPr lang="fr-F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'FR'}).</a:t>
            </a: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explain</a:t>
            </a:r>
            <a:r>
              <a:rPr lang="fr-F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db.films.createIndex</a:t>
            </a:r>
            <a:r>
              <a:rPr lang="fr-F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({country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1})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757" y="2534874"/>
            <a:ext cx="7278311" cy="157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325207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aggregates </a:t>
            </a:r>
            <a:endParaRPr lang="fr-FR" dirty="0"/>
          </a:p>
        </p:txBody>
      </p:sp>
      <p:sp>
        <p:nvSpPr>
          <p:cNvPr id="56322" name="AutoShape 2" descr="https://docs.mongodb.org/manual/_images/aggregation-pipelin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6324" name="Picture 4" descr="https://docs.mongodb.org/manual/_images/aggregation-pipe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335" y="1082675"/>
            <a:ext cx="7239000" cy="52101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14257" y="6231374"/>
            <a:ext cx="1833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https://docs.mongodb.org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aggregates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600" dirty="0" smtClean="0">
                <a:latin typeface="+mj-lt"/>
                <a:cs typeface="Courier New" pitchFamily="49" charset="0"/>
              </a:rPr>
              <a:t>Nb films by genre</a:t>
            </a:r>
          </a:p>
          <a:p>
            <a:pPr marL="808038">
              <a:buNone/>
            </a:pP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db.movies.aggregate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([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	{$group:{_id:"$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genre",count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:{$sum:1}}}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fr-FR" sz="2600" dirty="0" err="1" smtClean="0">
                <a:latin typeface="+mj-lt"/>
                <a:cs typeface="Courier New" pitchFamily="49" charset="0"/>
              </a:rPr>
              <a:t>Number</a:t>
            </a:r>
            <a:r>
              <a:rPr lang="fr-FR" sz="2600" dirty="0" smtClean="0">
                <a:latin typeface="+mj-lt"/>
                <a:cs typeface="Courier New" pitchFamily="49" charset="0"/>
              </a:rPr>
              <a:t> of American films by genre</a:t>
            </a:r>
          </a:p>
          <a:p>
            <a:pPr marL="808038">
              <a:buNone/>
            </a:pP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db.movies.aggregate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([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{$match:{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country:"USA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"}},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{$group:{_id:"$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genre",count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:{$sum:1}}}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fr-FR" sz="2600" dirty="0" smtClean="0">
                <a:latin typeface="+mj-lt"/>
                <a:cs typeface="Courier New" pitchFamily="49" charset="0"/>
              </a:rPr>
              <a:t>Date of first horror movie</a:t>
            </a:r>
          </a:p>
          <a:p>
            <a:pPr marL="808038">
              <a:buNone/>
            </a:pP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db.movies.aggregate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([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{$match:{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genre:"Horreur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"}},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{$group:{_id:"$genre",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debut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:{$min:"$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year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"}}}</a:t>
            </a:r>
          </a:p>
          <a:p>
            <a:pPr marL="808038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384643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Very similar to the RDBMS, indexation in </a:t>
            </a:r>
            <a:r>
              <a:rPr lang="fr-FR" dirty="0" err="1" smtClean="0"/>
              <a:t>MongoDB</a:t>
            </a:r>
            <a:r>
              <a:rPr lang="fr-FR" dirty="0" smtClean="0"/>
              <a:t> is made on one or more fields.</a:t>
            </a:r>
          </a:p>
          <a:p>
            <a:r>
              <a:rPr lang="fr-FR" dirty="0" smtClean="0"/>
              <a:t>Improves search performance.</a:t>
            </a:r>
          </a:p>
          <a:p>
            <a:r>
              <a:rPr lang="fr-FR" dirty="0" smtClean="0"/>
              <a:t>The indexes are stored in the collections.</a:t>
            </a:r>
          </a:p>
          <a:p>
            <a:r>
              <a:rPr lang="fr-FR" dirty="0" smtClean="0"/>
              <a:t>Provides overload for write operations.</a:t>
            </a:r>
          </a:p>
          <a:p>
            <a:r>
              <a:rPr lang="fr-FR" dirty="0" smtClean="0"/>
              <a:t>The internal operation is very similar to that found in the current DBMS.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Why </a:t>
            </a:r>
            <a:r>
              <a:rPr lang="fr-FR" dirty="0" err="1" smtClean="0"/>
              <a:t>MongoDB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</a:t>
            </a:r>
            <a:r>
              <a:rPr lang="fr-FR" dirty="0" err="1" smtClean="0"/>
              <a:t>MongoDB</a:t>
            </a:r>
            <a:r>
              <a:rPr lang="fr-FR" dirty="0" smtClean="0"/>
              <a:t> server manages </a:t>
            </a:r>
            <a:r>
              <a:rPr lang="fr-FR" b="1" dirty="0" smtClean="0"/>
              <a:t>data bases.</a:t>
            </a:r>
          </a:p>
          <a:p>
            <a:r>
              <a:rPr lang="fr-FR" dirty="0" smtClean="0"/>
              <a:t>A database contains </a:t>
            </a:r>
            <a:r>
              <a:rPr lang="fr-FR" b="1" dirty="0" smtClean="0"/>
              <a:t>collections</a:t>
            </a:r>
            <a:r>
              <a:rPr lang="fr-FR" dirty="0" smtClean="0"/>
              <a:t>.</a:t>
            </a:r>
          </a:p>
          <a:p>
            <a:r>
              <a:rPr lang="fr-FR" dirty="0" smtClean="0"/>
              <a:t>The collections have </a:t>
            </a:r>
            <a:r>
              <a:rPr lang="fr-FR" b="1" dirty="0" smtClean="0"/>
              <a:t>documents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Each document has a unique identifier generated by </a:t>
            </a:r>
            <a:r>
              <a:rPr lang="fr-FR" dirty="0" err="1" smtClean="0"/>
              <a:t>MongoDB</a:t>
            </a:r>
            <a:r>
              <a:rPr lang="fr-FR" dirty="0" smtClean="0"/>
              <a:t>, </a:t>
            </a:r>
            <a:r>
              <a:rPr lang="fr-FR" b="1" dirty="0"/>
              <a:t>_</a:t>
            </a:r>
            <a:r>
              <a:rPr lang="fr-FR" b="1" dirty="0" smtClean="0"/>
              <a:t>id </a:t>
            </a:r>
            <a:r>
              <a:rPr lang="fr-FR" dirty="0" err="1" smtClean="0"/>
              <a:t>field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0661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200" dirty="0" smtClean="0"/>
          </a:p>
          <a:p>
            <a:endParaRPr lang="fr-FR" sz="3200" dirty="0"/>
          </a:p>
        </p:txBody>
      </p:sp>
      <p:pic>
        <p:nvPicPr>
          <p:cNvPr id="78850" name="Picture 2" descr="Diagram of an index on the ``score`` field (ascending)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097" y="3688080"/>
            <a:ext cx="7988198" cy="2773680"/>
          </a:xfrm>
          <a:prstGeom prst="rect">
            <a:avLst/>
          </a:prstGeom>
          <a:noFill/>
        </p:spPr>
      </p:pic>
      <p:pic>
        <p:nvPicPr>
          <p:cNvPr id="78852" name="Picture 4" descr="Diagram of a query that uses an index to select and return sorted results. The index stores ``score`` values in ascending order. MongoDB can traverse the index in either ascending or descending order to return sorted results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4" y="1006475"/>
            <a:ext cx="7677785" cy="34671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14257" y="6231374"/>
            <a:ext cx="1833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https://docs.mongodb.org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200" dirty="0" smtClean="0"/>
          </a:p>
          <a:p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746760" y="1661160"/>
            <a:ext cx="4023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Types of indexes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smtClean="0"/>
              <a:t>single field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err="1" smtClean="0"/>
              <a:t>composed</a:t>
            </a:r>
            <a:r>
              <a:rPr lang="fr-FR" sz="2800" dirty="0" smtClean="0"/>
              <a:t> </a:t>
            </a:r>
            <a:r>
              <a:rPr lang="fr-FR" sz="2800" dirty="0" err="1" smtClean="0"/>
              <a:t>field</a:t>
            </a:r>
            <a:endParaRPr lang="fr-FR" sz="2800" dirty="0" smtClean="0"/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smtClean="0"/>
              <a:t>multi key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smtClean="0"/>
              <a:t>geo spatial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err="1" smtClean="0"/>
              <a:t>text</a:t>
            </a:r>
            <a:endParaRPr lang="fr-FR" sz="2800" dirty="0" smtClean="0"/>
          </a:p>
          <a:p>
            <a:pPr marL="274638" indent="-274638">
              <a:buFont typeface="Arial" pitchFamily="34" charset="0"/>
              <a:buChar char="•"/>
            </a:pPr>
            <a:r>
              <a:rPr lang="fr-FR" sz="2800" dirty="0" err="1" smtClean="0"/>
              <a:t>Hashed</a:t>
            </a:r>
            <a:endParaRPr lang="fr-FR" sz="2800" dirty="0" smtClean="0"/>
          </a:p>
          <a:p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Consider using indexes effectively. </a:t>
            </a:r>
          </a:p>
          <a:p>
            <a:r>
              <a:rPr lang="fr-FR" sz="3200" dirty="0" smtClean="0"/>
              <a:t>A query, a bit field has no interest in being indexed</a:t>
            </a:r>
          </a:p>
          <a:p>
            <a:r>
              <a:rPr lang="fr-FR" sz="3200" dirty="0" smtClean="0"/>
              <a:t>Although we speak of </a:t>
            </a:r>
            <a:r>
              <a:rPr lang="fr-FR" sz="3200" dirty="0" err="1" smtClean="0"/>
              <a:t>NoSQL</a:t>
            </a:r>
            <a:r>
              <a:rPr lang="fr-FR" sz="3200" dirty="0" smtClean="0"/>
              <a:t> </a:t>
            </a:r>
            <a:r>
              <a:rPr lang="fr-FR" sz="3200" dirty="0"/>
              <a:t>the indexes </a:t>
            </a:r>
            <a:r>
              <a:rPr lang="fr-FR" sz="3200" dirty="0" smtClean="0"/>
              <a:t>are </a:t>
            </a:r>
            <a:r>
              <a:rPr lang="fr-FR" sz="3200" dirty="0" err="1" smtClean="0"/>
              <a:t>similar</a:t>
            </a:r>
            <a:r>
              <a:rPr lang="fr-FR" sz="3200" dirty="0" smtClean="0"/>
              <a:t> to </a:t>
            </a:r>
            <a:r>
              <a:rPr lang="fr-FR" sz="3200" dirty="0" err="1" smtClean="0"/>
              <a:t>those</a:t>
            </a:r>
            <a:r>
              <a:rPr lang="fr-FR" sz="3200" dirty="0" smtClean="0"/>
              <a:t> in the RDBMS.</a:t>
            </a:r>
          </a:p>
          <a:p>
            <a:endParaRPr lang="fr-FR" sz="3200" dirty="0" smtClean="0"/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Loading Documents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unitary insert:</a:t>
            </a:r>
          </a:p>
          <a:p>
            <a:pPr lvl="1"/>
            <a:r>
              <a:rPr lang="fr-FR" dirty="0" smtClean="0"/>
              <a:t>Example: </a:t>
            </a:r>
            <a:r>
              <a:rPr lang="fr-FR" dirty="0" err="1"/>
              <a:t>coll.insert</a:t>
            </a:r>
            <a:r>
              <a:rPr lang="fr-FR" dirty="0"/>
              <a:t>({x:1,y:2,z:"test"})</a:t>
            </a:r>
          </a:p>
          <a:p>
            <a:pPr lvl="1"/>
            <a:r>
              <a:rPr lang="fr-FR" dirty="0" smtClean="0"/>
              <a:t>Command to avoid for large inserts via a client (&gt; 10 000 documents)</a:t>
            </a:r>
          </a:p>
          <a:p>
            <a:r>
              <a:rPr lang="fr-FR" dirty="0" err="1" smtClean="0"/>
              <a:t>Bulk</a:t>
            </a:r>
            <a:r>
              <a:rPr lang="fr-FR" dirty="0" smtClean="0"/>
              <a:t> insert:</a:t>
            </a:r>
          </a:p>
          <a:p>
            <a:pPr lvl="2" indent="-342900">
              <a:buFontTx/>
              <a:buChar char="-"/>
            </a:pPr>
            <a:r>
              <a:rPr lang="fr-FR" dirty="0" smtClean="0"/>
              <a:t>Example:                                                                                                       </a:t>
            </a:r>
            <a:r>
              <a:rPr lang="en-US" dirty="0" err="1" smtClean="0"/>
              <a:t>var</a:t>
            </a:r>
            <a:r>
              <a:rPr lang="en-US" dirty="0" smtClean="0"/>
              <a:t> Documents </a:t>
            </a:r>
            <a:r>
              <a:rPr lang="en-US" dirty="0"/>
              <a:t>= [];</a:t>
            </a:r>
          </a:p>
          <a:p>
            <a:pPr marL="800100" lvl="2" indent="0">
              <a:buNone/>
            </a:pPr>
            <a:r>
              <a:rPr lang="en-US" dirty="0" smtClean="0"/>
              <a:t>      </a:t>
            </a:r>
            <a:r>
              <a:rPr lang="en-US" dirty="0"/>
              <a:t> for(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1; </a:t>
            </a:r>
            <a:r>
              <a:rPr lang="en-US" dirty="0" err="1"/>
              <a:t>i</a:t>
            </a:r>
            <a:r>
              <a:rPr lang="en-US" dirty="0"/>
              <a:t> &lt; 10 000; </a:t>
            </a:r>
            <a:r>
              <a:rPr lang="en-US" dirty="0" err="1"/>
              <a:t>i</a:t>
            </a:r>
            <a:r>
              <a:rPr lang="en-US" dirty="0"/>
              <a:t>++) { </a:t>
            </a:r>
            <a:r>
              <a:rPr lang="en-US" dirty="0" err="1"/>
              <a:t>documents.push</a:t>
            </a:r>
            <a:r>
              <a:rPr lang="en-US" dirty="0"/>
              <a:t>({</a:t>
            </a:r>
            <a:r>
              <a:rPr lang="en-US" dirty="0" err="1"/>
              <a:t>x:i,y:i</a:t>
            </a:r>
            <a:r>
              <a:rPr lang="en-US" dirty="0"/>
              <a:t>,</a:t>
            </a:r>
            <a:r>
              <a:rPr lang="fr-FR" dirty="0"/>
              <a:t> z:"test"</a:t>
            </a:r>
            <a:r>
              <a:rPr lang="en-US" dirty="0"/>
              <a:t>})};</a:t>
            </a:r>
          </a:p>
          <a:p>
            <a:pPr marL="800100" lvl="2" indent="0">
              <a:buNone/>
            </a:pPr>
            <a:r>
              <a:rPr lang="en-US" dirty="0"/>
              <a:t>            </a:t>
            </a:r>
            <a:r>
              <a:rPr lang="en-US" dirty="0" err="1"/>
              <a:t>db.coll.insert</a:t>
            </a:r>
            <a:r>
              <a:rPr lang="en-US" dirty="0"/>
              <a:t>(documents);</a:t>
            </a:r>
            <a:endParaRPr lang="en-US" dirty="0" smtClean="0"/>
          </a:p>
          <a:p>
            <a:pPr marL="800100" lvl="2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800100" lvl="2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80564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Inserting massive documents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Program to load a </a:t>
            </a:r>
            <a:r>
              <a:rPr lang="fr-FR" dirty="0"/>
              <a:t>BSON file </a:t>
            </a:r>
            <a:r>
              <a:rPr lang="fr-FR" dirty="0" err="1" smtClean="0"/>
              <a:t>containing</a:t>
            </a:r>
            <a:r>
              <a:rPr lang="fr-FR" dirty="0" smtClean="0"/>
              <a:t> </a:t>
            </a:r>
            <a:r>
              <a:rPr lang="fr-FR" dirty="0" err="1" smtClean="0"/>
              <a:t>hundreds</a:t>
            </a:r>
            <a:r>
              <a:rPr lang="fr-FR" dirty="0" smtClean="0"/>
              <a:t> of GB or more in a </a:t>
            </a:r>
            <a:r>
              <a:rPr lang="fr-FR" dirty="0" err="1" smtClean="0"/>
              <a:t>MongoDB</a:t>
            </a:r>
            <a:r>
              <a:rPr lang="fr-FR" dirty="0" smtClean="0"/>
              <a:t> base: </a:t>
            </a:r>
            <a:r>
              <a:rPr lang="fr-FR" i="1" dirty="0" err="1" smtClean="0"/>
              <a:t>mongorestore</a:t>
            </a:r>
            <a:endParaRPr lang="fr-FR" i="1" dirty="0" smtClean="0"/>
          </a:p>
          <a:p>
            <a:r>
              <a:rPr lang="fr-FR" dirty="0" err="1" smtClean="0"/>
              <a:t>Mongorestore</a:t>
            </a:r>
            <a:r>
              <a:rPr lang="fr-FR" dirty="0" smtClean="0"/>
              <a:t>: Method far more effective to insert data (other methods: ( </a:t>
            </a:r>
            <a:r>
              <a:rPr lang="fr-FR" dirty="0" err="1" smtClean="0"/>
              <a:t>bulk</a:t>
            </a:r>
            <a:r>
              <a:rPr lang="fr-FR" dirty="0" smtClean="0"/>
              <a:t> ) Insert, </a:t>
            </a:r>
            <a:r>
              <a:rPr lang="fr-FR" dirty="0" err="1" smtClean="0"/>
              <a:t>mongoimport</a:t>
            </a:r>
            <a:r>
              <a:rPr lang="fr-FR" dirty="0" smtClean="0"/>
              <a:t> )</a:t>
            </a:r>
          </a:p>
          <a:p>
            <a:r>
              <a:rPr lang="fr-FR" dirty="0" smtClean="0"/>
              <a:t>Backup / Restore tool of a </a:t>
            </a:r>
            <a:r>
              <a:rPr lang="fr-FR" dirty="0" err="1"/>
              <a:t>MongoDB</a:t>
            </a:r>
            <a:r>
              <a:rPr lang="fr-FR" dirty="0"/>
              <a:t> base ( </a:t>
            </a:r>
            <a:r>
              <a:rPr lang="fr-FR" dirty="0" err="1" smtClean="0"/>
              <a:t>Sharded</a:t>
            </a:r>
            <a:r>
              <a:rPr lang="fr-FR" dirty="0" smtClean="0"/>
              <a:t> ) with </a:t>
            </a:r>
            <a:r>
              <a:rPr lang="fr-FR" i="1" dirty="0" err="1" smtClean="0"/>
              <a:t>mongodump</a:t>
            </a:r>
            <a:endParaRPr lang="fr-FR" i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17090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other features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geographic queries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err="1" smtClean="0"/>
              <a:t>Javascript</a:t>
            </a:r>
            <a:r>
              <a:rPr lang="fr-FR" dirty="0" smtClean="0"/>
              <a:t> running on the server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 smtClean="0"/>
              <a:t>db.eval</a:t>
            </a:r>
            <a:r>
              <a:rPr lang="fr-FR" dirty="0" smtClean="0"/>
              <a:t>   (~ Stored procedures)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dirty="0" err="1" smtClean="0"/>
              <a:t>map</a:t>
            </a:r>
            <a:r>
              <a:rPr lang="fr-FR" dirty="0" smtClean="0"/>
              <a:t>/</a:t>
            </a:r>
            <a:r>
              <a:rPr lang="fr-FR" dirty="0" err="1" smtClean="0"/>
              <a:t>Reduce</a:t>
            </a:r>
            <a:r>
              <a:rPr lang="fr-FR" dirty="0" smtClean="0"/>
              <a:t> (Aggregations)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smtClean="0"/>
              <a:t>db.system.js (functions)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8396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86858" y="436459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Replication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brings</a:t>
            </a:r>
            <a:r>
              <a:rPr lang="fr-FR" dirty="0" smtClean="0"/>
              <a:t> </a:t>
            </a:r>
            <a:r>
              <a:rPr lang="fr-FR" dirty="0" err="1" smtClean="0"/>
              <a:t>replication</a:t>
            </a:r>
            <a:r>
              <a:rPr lang="fr-FR" dirty="0" smtClean="0"/>
              <a:t>?</a:t>
            </a:r>
          </a:p>
          <a:p>
            <a:pPr marL="803275">
              <a:buNone/>
            </a:pPr>
            <a:r>
              <a:rPr lang="fr-FR" dirty="0" smtClean="0"/>
              <a:t>- Redundancy</a:t>
            </a:r>
          </a:p>
          <a:p>
            <a:pPr marL="803275">
              <a:buNone/>
            </a:pPr>
            <a:r>
              <a:rPr lang="fr-FR" dirty="0" smtClean="0"/>
              <a:t>- Simplify tasks (backups, ...)</a:t>
            </a:r>
          </a:p>
          <a:p>
            <a:pPr marL="803275">
              <a:buNone/>
            </a:pPr>
            <a:r>
              <a:rPr lang="fr-FR" dirty="0" smtClean="0"/>
              <a:t>- Increase reading ability</a:t>
            </a:r>
          </a:p>
          <a:p>
            <a:r>
              <a:rPr lang="fr-FR" dirty="0" smtClean="0"/>
              <a:t>A </a:t>
            </a:r>
            <a:r>
              <a:rPr lang="fr-FR" dirty="0" err="1" smtClean="0"/>
              <a:t>replica</a:t>
            </a:r>
            <a:r>
              <a:rPr lang="fr-FR" dirty="0" smtClean="0"/>
              <a:t> set is a cluster of </a:t>
            </a:r>
            <a:r>
              <a:rPr lang="fr-FR" dirty="0" err="1" smtClean="0"/>
              <a:t>MongoDB</a:t>
            </a:r>
            <a:r>
              <a:rPr lang="fr-FR" dirty="0" smtClean="0"/>
              <a:t> instances</a:t>
            </a:r>
            <a:r>
              <a:rPr lang="fr-FR" dirty="0"/>
              <a:t>.</a:t>
            </a:r>
            <a:endParaRPr lang="fr-FR" dirty="0" smtClean="0"/>
          </a:p>
          <a:p>
            <a:r>
              <a:rPr lang="fr-FR" dirty="0"/>
              <a:t>master / </a:t>
            </a:r>
            <a:r>
              <a:rPr lang="fr-FR" dirty="0" smtClean="0"/>
              <a:t>slave </a:t>
            </a:r>
            <a:r>
              <a:rPr lang="fr-FR" dirty="0" err="1" smtClean="0"/>
              <a:t>strategy</a:t>
            </a:r>
            <a:r>
              <a:rPr lang="fr-FR" dirty="0" smtClean="0"/>
              <a:t> </a:t>
            </a:r>
          </a:p>
          <a:p>
            <a:r>
              <a:rPr lang="fr-FR" dirty="0" smtClean="0"/>
              <a:t>There must ALWAYS be a single master.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Replication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master to the slave </a:t>
            </a:r>
            <a:r>
              <a:rPr lang="fr-FR" dirty="0" err="1"/>
              <a:t>replication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asynchronous</a:t>
            </a:r>
            <a:r>
              <a:rPr lang="fr-FR" dirty="0"/>
              <a:t>.</a:t>
            </a:r>
          </a:p>
          <a:p>
            <a:endParaRPr lang="fr-FR" dirty="0" smtClean="0"/>
          </a:p>
          <a:p>
            <a:r>
              <a:rPr lang="fr-FR" dirty="0" smtClean="0"/>
              <a:t>Synchronous: Blocking / Expensive / Strong consistency</a:t>
            </a:r>
          </a:p>
          <a:p>
            <a:r>
              <a:rPr lang="fr-FR" dirty="0" smtClean="0"/>
              <a:t>Asynchronous: No blocking / Data </a:t>
            </a:r>
            <a:r>
              <a:rPr lang="fr-FR" dirty="0" err="1" smtClean="0"/>
              <a:t>refreshing</a:t>
            </a:r>
            <a:r>
              <a:rPr lang="fr-FR" dirty="0" smtClean="0"/>
              <a:t> </a:t>
            </a:r>
            <a:r>
              <a:rPr lang="fr-FR" dirty="0" err="1" smtClean="0"/>
              <a:t>mandatory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86858" y="494371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Document </a:t>
            </a:r>
            <a:r>
              <a:rPr lang="fr-FR" dirty="0" err="1" smtClean="0"/>
              <a:t>oriented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 documents (</a:t>
            </a:r>
            <a:r>
              <a:rPr lang="fr-FR" dirty="0" err="1" smtClean="0"/>
              <a:t>lines</a:t>
            </a:r>
            <a:r>
              <a:rPr lang="fr-FR" dirty="0" smtClean="0"/>
              <a:t>) of the same kind are stored in collections (tables)</a:t>
            </a:r>
          </a:p>
          <a:p>
            <a:endParaRPr lang="fr-FR" dirty="0"/>
          </a:p>
          <a:p>
            <a:r>
              <a:rPr lang="fr-FR" dirty="0" smtClean="0"/>
              <a:t>A document is a tree, made of keys and values</a:t>
            </a:r>
          </a:p>
          <a:p>
            <a:endParaRPr lang="fr-FR" dirty="0"/>
          </a:p>
          <a:p>
            <a:r>
              <a:rPr lang="fr-FR" dirty="0" smtClean="0"/>
              <a:t>A value can be:</a:t>
            </a:r>
          </a:p>
          <a:p>
            <a:pPr lvl="1"/>
            <a:r>
              <a:rPr lang="fr-FR" dirty="0" smtClean="0"/>
              <a:t>Scalar (</a:t>
            </a:r>
            <a:r>
              <a:rPr lang="fr-FR" dirty="0" err="1" smtClean="0"/>
              <a:t>int</a:t>
            </a:r>
            <a:r>
              <a:rPr lang="fr-FR" dirty="0" smtClean="0"/>
              <a:t>, long, string, date, </a:t>
            </a:r>
            <a:r>
              <a:rPr lang="fr-FR" dirty="0" err="1" smtClean="0"/>
              <a:t>binary</a:t>
            </a:r>
            <a:r>
              <a:rPr lang="fr-FR" dirty="0" smtClean="0"/>
              <a:t>, </a:t>
            </a:r>
            <a:r>
              <a:rPr lang="fr-FR" dirty="0" err="1" smtClean="0"/>
              <a:t>bool</a:t>
            </a:r>
            <a:r>
              <a:rPr lang="fr-FR" dirty="0" smtClean="0"/>
              <a:t>, etc.)</a:t>
            </a:r>
          </a:p>
          <a:p>
            <a:pPr lvl="1"/>
            <a:r>
              <a:rPr lang="fr-FR" dirty="0" err="1" smtClean="0"/>
              <a:t>Array</a:t>
            </a:r>
            <a:endParaRPr lang="fr-FR" dirty="0" smtClean="0"/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nested</a:t>
            </a:r>
            <a:r>
              <a:rPr lang="fr-FR" dirty="0" smtClean="0"/>
              <a:t> document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561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sharding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550" y="1177924"/>
            <a:ext cx="3956050" cy="5019675"/>
          </a:xfrm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sharding</a:t>
            </a:r>
            <a:r>
              <a:rPr lang="fr-FR" dirty="0" smtClean="0"/>
              <a:t> enables automatic data partitioning</a:t>
            </a:r>
          </a:p>
          <a:p>
            <a:endParaRPr lang="fr-FR" dirty="0"/>
          </a:p>
        </p:txBody>
      </p:sp>
      <p:pic>
        <p:nvPicPr>
          <p:cNvPr id="82946" name="Picture 2" descr="Diagram of a large collection with data distributed across 4 shard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8559" y="1066800"/>
            <a:ext cx="5238115" cy="502110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14257" y="6231374"/>
            <a:ext cx="1833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https://docs.mongodb.org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sharding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014257" y="6231374"/>
            <a:ext cx="1833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https://docs.mongodb.org</a:t>
            </a:r>
            <a:endParaRPr lang="fr-FR" sz="1200" dirty="0"/>
          </a:p>
        </p:txBody>
      </p:sp>
      <p:pic>
        <p:nvPicPr>
          <p:cNvPr id="84994" name="Picture 2" descr="Diagram of a sample sharded cluster for production purposes.  Contains exactly 3 config servers, 2 or more ``mongos`` query routers, and at least 2 shards. The shards are replica set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630" y="1280160"/>
            <a:ext cx="6938185" cy="4752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sharding</a:t>
            </a:r>
            <a:r>
              <a:rPr lang="fr-FR" dirty="0" smtClean="0"/>
              <a:t> and replication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waker\Downloads\shard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62" y="2008869"/>
            <a:ext cx="7904802" cy="46019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985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56378" y="549235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idx="1"/>
          </p:nvPr>
        </p:nvSpPr>
        <p:spPr>
          <a:xfrm>
            <a:off x="463550" y="1177924"/>
            <a:ext cx="4611370" cy="5019675"/>
          </a:xfrm>
        </p:spPr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Data </a:t>
            </a:r>
            <a:r>
              <a:rPr lang="fr-FR" dirty="0" err="1" smtClean="0"/>
              <a:t>modeling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Aggregates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Replication</a:t>
            </a:r>
            <a:endParaRPr lang="fr-FR" dirty="0" smtClean="0"/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err="1" smtClean="0"/>
              <a:t>Sharding</a:t>
            </a:r>
            <a:r>
              <a:rPr lang="fr-FR" dirty="0" smtClean="0"/>
              <a:t>/ Partitioning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r>
              <a:rPr lang="fr-FR" dirty="0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More 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Resource </a:t>
            </a:r>
            <a:r>
              <a:rPr lang="fr-FR" b="1" dirty="0" smtClean="0"/>
              <a:t>			Location</a:t>
            </a:r>
            <a:endParaRPr lang="fr-FR" b="1" dirty="0"/>
          </a:p>
          <a:p>
            <a:r>
              <a:rPr lang="fr-FR" dirty="0" err="1"/>
              <a:t>MongoDB</a:t>
            </a:r>
            <a:r>
              <a:rPr lang="fr-FR" dirty="0"/>
              <a:t> </a:t>
            </a:r>
            <a:r>
              <a:rPr lang="fr-FR" dirty="0" err="1"/>
              <a:t>Downloads</a:t>
            </a:r>
            <a:r>
              <a:rPr lang="fr-FR" dirty="0"/>
              <a:t> </a:t>
            </a:r>
            <a:r>
              <a:rPr lang="fr-FR" dirty="0" smtClean="0"/>
              <a:t>	mongodb.com/</a:t>
            </a:r>
            <a:r>
              <a:rPr lang="fr-FR" dirty="0" err="1" smtClean="0"/>
              <a:t>download</a:t>
            </a:r>
            <a:endParaRPr lang="fr-FR" dirty="0"/>
          </a:p>
          <a:p>
            <a:r>
              <a:rPr lang="fr-FR" dirty="0"/>
              <a:t>Free Online Training </a:t>
            </a:r>
            <a:r>
              <a:rPr lang="fr-FR" dirty="0" smtClean="0"/>
              <a:t>	education.mongodb.com</a:t>
            </a:r>
            <a:endParaRPr lang="fr-FR" dirty="0"/>
          </a:p>
          <a:p>
            <a:r>
              <a:rPr lang="fr-FR" dirty="0" err="1"/>
              <a:t>Webinars</a:t>
            </a:r>
            <a:r>
              <a:rPr lang="fr-FR" dirty="0"/>
              <a:t> and Events </a:t>
            </a:r>
            <a:r>
              <a:rPr lang="fr-FR" dirty="0" smtClean="0"/>
              <a:t>	mongodb.com/</a:t>
            </a:r>
            <a:r>
              <a:rPr lang="fr-FR" dirty="0" err="1" smtClean="0"/>
              <a:t>events</a:t>
            </a:r>
            <a:endParaRPr lang="fr-FR" dirty="0"/>
          </a:p>
          <a:p>
            <a:r>
              <a:rPr lang="fr-FR" dirty="0"/>
              <a:t>White </a:t>
            </a:r>
            <a:r>
              <a:rPr lang="fr-FR" dirty="0" err="1"/>
              <a:t>Papers</a:t>
            </a:r>
            <a:r>
              <a:rPr lang="fr-FR" dirty="0"/>
              <a:t> </a:t>
            </a:r>
            <a:r>
              <a:rPr lang="fr-FR" dirty="0" smtClean="0"/>
              <a:t>		mongodb.com/white-</a:t>
            </a:r>
            <a:r>
              <a:rPr lang="fr-FR" dirty="0" err="1" smtClean="0"/>
              <a:t>papers</a:t>
            </a:r>
            <a:endParaRPr lang="fr-FR" dirty="0"/>
          </a:p>
          <a:p>
            <a:r>
              <a:rPr lang="fr-FR" dirty="0"/>
              <a:t>Case </a:t>
            </a:r>
            <a:r>
              <a:rPr lang="fr-FR" dirty="0" err="1"/>
              <a:t>Studies</a:t>
            </a:r>
            <a:r>
              <a:rPr lang="fr-FR" dirty="0"/>
              <a:t> </a:t>
            </a:r>
            <a:r>
              <a:rPr lang="fr-FR" dirty="0" smtClean="0"/>
              <a:t>		mongodb.com/</a:t>
            </a:r>
            <a:r>
              <a:rPr lang="fr-FR" dirty="0" err="1" smtClean="0"/>
              <a:t>customers</a:t>
            </a:r>
            <a:endParaRPr lang="fr-FR" dirty="0"/>
          </a:p>
          <a:p>
            <a:r>
              <a:rPr lang="fr-FR" dirty="0" err="1"/>
              <a:t>Presentations</a:t>
            </a:r>
            <a:r>
              <a:rPr lang="fr-FR" dirty="0"/>
              <a:t> </a:t>
            </a:r>
            <a:r>
              <a:rPr lang="fr-FR" dirty="0" smtClean="0"/>
              <a:t>		mongodb.com/</a:t>
            </a:r>
            <a:r>
              <a:rPr lang="fr-FR" dirty="0" err="1" smtClean="0"/>
              <a:t>presentations</a:t>
            </a:r>
            <a:endParaRPr lang="fr-FR" dirty="0"/>
          </a:p>
          <a:p>
            <a:r>
              <a:rPr lang="fr-FR" dirty="0"/>
              <a:t>Documentation </a:t>
            </a:r>
            <a:r>
              <a:rPr lang="fr-FR" dirty="0" smtClean="0"/>
              <a:t>		docs.mongodb.org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91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References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230" y="1071244"/>
            <a:ext cx="8324850" cy="5019675"/>
          </a:xfrm>
        </p:spPr>
        <p:txBody>
          <a:bodyPr/>
          <a:lstStyle/>
          <a:p>
            <a:pPr>
              <a:buNone/>
            </a:pPr>
            <a:r>
              <a:rPr lang="fr-FR" dirty="0">
                <a:hlinkClick r:id="rId2"/>
              </a:rPr>
              <a:t>http://nosql.developpez.com/</a:t>
            </a:r>
          </a:p>
          <a:p>
            <a:pPr>
              <a:buNone/>
            </a:pP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 //news.humancoders.com/t/nosql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https://docs.mongodb.com/manual/reference/sql-comparison/</a:t>
            </a:r>
          </a:p>
          <a:p>
            <a:pPr marL="0" indent="0">
              <a:buNone/>
            </a:pP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b="1" dirty="0" err="1" smtClean="0">
                <a:solidFill>
                  <a:srgbClr val="FFC000"/>
                </a:solidFill>
              </a:rPr>
              <a:t>MongoDB</a:t>
            </a:r>
            <a:endParaRPr lang="fr-FR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Official site : </a:t>
            </a:r>
            <a:r>
              <a:rPr lang="fr-FR" dirty="0" smtClean="0">
                <a:hlinkClick r:id="rId3"/>
              </a:rPr>
              <a:t>www.mongodb.org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A client: </a:t>
            </a:r>
            <a:r>
              <a:rPr lang="fr-FR" dirty="0">
                <a:hlinkClick r:id="rId4"/>
              </a:rPr>
              <a:t>https://studio3t.com</a:t>
            </a:r>
            <a:r>
              <a:rPr lang="fr-FR" dirty="0" smtClean="0">
                <a:hlinkClick r:id="rId4"/>
              </a:rPr>
              <a:t>/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6733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Vocabulary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6600" y="1308100"/>
            <a:ext cx="8324850" cy="5019675"/>
          </a:xfrm>
        </p:spPr>
        <p:txBody>
          <a:bodyPr/>
          <a:lstStyle/>
          <a:p>
            <a:r>
              <a:rPr lang="fr-FR" dirty="0" smtClean="0"/>
              <a:t>Document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Collection</a:t>
            </a:r>
            <a:endParaRPr lang="fr-FR" dirty="0"/>
          </a:p>
        </p:txBody>
      </p:sp>
      <p:pic>
        <p:nvPicPr>
          <p:cNvPr id="1025" name="Picture 1" descr="A MongoDB document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1308100"/>
            <a:ext cx="542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A collection of MongoDB documents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487737"/>
            <a:ext cx="4953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08525" y="6196970"/>
            <a:ext cx="3990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http://docs.mongodb.org/manual/core/crud-introduction/</a:t>
            </a:r>
          </a:p>
        </p:txBody>
      </p:sp>
    </p:spTree>
    <p:extLst>
      <p:ext uri="{BB962C8B-B14F-4D97-AF65-F5344CB8AC3E}">
        <p14:creationId xmlns:p14="http://schemas.microsoft.com/office/powerpoint/2010/main" val="3521168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7338" y="1621399"/>
            <a:ext cx="5754862" cy="679842"/>
          </a:xfrm>
          <a:prstGeom prst="roundRect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63550" y="1177924"/>
            <a:ext cx="4611370" cy="50196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Introduction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Data modeling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Practice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CRUD queries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Aggregates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Indexes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Replication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Sharding/ Partitioning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r>
              <a:rPr lang="fr-FR" smtClean="0"/>
              <a:t>Conclusion</a:t>
            </a:r>
          </a:p>
          <a:p>
            <a:pPr marL="0" indent="0">
              <a:spcBef>
                <a:spcPct val="40000"/>
              </a:spcBef>
              <a:buSzPct val="125000"/>
              <a:buFont typeface="Arial" panose="020B0604020202020204" pitchFamily="34" charset="0"/>
              <a:buNone/>
              <a:tabLst>
                <a:tab pos="442913" algn="l"/>
              </a:tabLs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5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How to model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complex document</a:t>
            </a:r>
          </a:p>
          <a:p>
            <a:pPr lvl="1"/>
            <a:r>
              <a:rPr lang="fr-FR" dirty="0" err="1" smtClean="0"/>
              <a:t>nested</a:t>
            </a:r>
            <a:r>
              <a:rPr lang="fr-FR" dirty="0" smtClean="0"/>
              <a:t> documents</a:t>
            </a:r>
          </a:p>
          <a:p>
            <a:pPr lvl="1"/>
            <a:r>
              <a:rPr lang="fr-FR" dirty="0" smtClean="0"/>
              <a:t>the value </a:t>
            </a:r>
            <a:r>
              <a:rPr lang="fr-FR" dirty="0" err="1" smtClean="0"/>
              <a:t>objects</a:t>
            </a:r>
            <a:r>
              <a:rPr lang="fr-FR" dirty="0" smtClean="0"/>
              <a:t> are part of the document</a:t>
            </a:r>
          </a:p>
          <a:p>
            <a:pPr lvl="1"/>
            <a:r>
              <a:rPr lang="fr-FR" dirty="0" smtClean="0"/>
              <a:t>Sometimes greedy (</a:t>
            </a:r>
            <a:r>
              <a:rPr lang="fr-FR" dirty="0" err="1" smtClean="0"/>
              <a:t>denormalisation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(</a:t>
            </a:r>
            <a:r>
              <a:rPr lang="fr-FR" dirty="0" err="1" smtClean="0"/>
              <a:t>current</a:t>
            </a:r>
            <a:r>
              <a:rPr lang="fr-FR" dirty="0"/>
              <a:t>) l</a:t>
            </a:r>
            <a:r>
              <a:rPr lang="fr-FR" dirty="0" smtClean="0"/>
              <a:t>imit: 4MB per document</a:t>
            </a:r>
          </a:p>
          <a:p>
            <a:endParaRPr lang="fr-FR" dirty="0"/>
          </a:p>
          <a:p>
            <a:r>
              <a:rPr lang="fr-FR" dirty="0" smtClean="0"/>
              <a:t>normalization</a:t>
            </a:r>
          </a:p>
          <a:p>
            <a:endParaRPr lang="fr-FR" dirty="0"/>
          </a:p>
          <a:p>
            <a:r>
              <a:rPr lang="fr-FR" dirty="0" smtClean="0"/>
              <a:t>mixed approach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21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JSON: Modeling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163" y="1224951"/>
            <a:ext cx="8633432" cy="48394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45721" y="6041744"/>
            <a:ext cx="76947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Mat </a:t>
            </a:r>
            <a:r>
              <a:rPr lang="fr-FR" sz="1400" dirty="0" err="1" smtClean="0"/>
              <a:t>Keep</a:t>
            </a:r>
            <a:r>
              <a:rPr lang="fr-FR" sz="1400" dirty="0" smtClean="0"/>
              <a:t>:   https</a:t>
            </a:r>
            <a:r>
              <a:rPr lang="fr-FR" sz="1400" dirty="0"/>
              <a:t>://www.slideshare.net/matkeep/migrating-from-relational-databases-to-mongodb</a:t>
            </a:r>
          </a:p>
        </p:txBody>
      </p:sp>
    </p:spTree>
    <p:extLst>
      <p:ext uri="{BB962C8B-B14F-4D97-AF65-F5344CB8AC3E}">
        <p14:creationId xmlns:p14="http://schemas.microsoft.com/office/powerpoint/2010/main" val="3941996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4906</TotalTime>
  <Words>2013</Words>
  <Application>Microsoft Office PowerPoint</Application>
  <PresentationFormat>Affichage à l'écran (4:3)</PresentationFormat>
  <Paragraphs>618</Paragraphs>
  <Slides>55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Calibri Light</vt:lpstr>
      <vt:lpstr>Courier New</vt:lpstr>
      <vt:lpstr>Symbol</vt:lpstr>
      <vt:lpstr>Times New Roman</vt:lpstr>
      <vt:lpstr>Thème Office</vt:lpstr>
      <vt:lpstr>MongoDB</vt:lpstr>
      <vt:lpstr>Plan</vt:lpstr>
      <vt:lpstr>Introduction</vt:lpstr>
      <vt:lpstr>Why MongoDB</vt:lpstr>
      <vt:lpstr>Document oriented</vt:lpstr>
      <vt:lpstr>Vocabulary</vt:lpstr>
      <vt:lpstr>Plan</vt:lpstr>
      <vt:lpstr>How to model</vt:lpstr>
      <vt:lpstr>JSON: Modeling</vt:lpstr>
      <vt:lpstr>JSON: Modeling</vt:lpstr>
      <vt:lpstr>JSON: Modeling</vt:lpstr>
      <vt:lpstr>Document Model Benefits</vt:lpstr>
      <vt:lpstr>Plan</vt:lpstr>
      <vt:lpstr>Convenient</vt:lpstr>
      <vt:lpstr>Shell</vt:lpstr>
      <vt:lpstr>Plan</vt:lpstr>
      <vt:lpstr>Queries in MongoDB</vt:lpstr>
      <vt:lpstr>SQL to Aggregation Mapping</vt:lpstr>
      <vt:lpstr>CRUD</vt:lpstr>
      <vt:lpstr>CRUD</vt:lpstr>
      <vt:lpstr>CRUD</vt:lpstr>
      <vt:lpstr>CRUD</vt:lpstr>
      <vt:lpstr>CRUD</vt:lpstr>
      <vt:lpstr>CRUD</vt:lpstr>
      <vt:lpstr>CRUD</vt:lpstr>
      <vt:lpstr>CRUD</vt:lpstr>
      <vt:lpstr>CRUD</vt:lpstr>
      <vt:lpstr>operators</vt:lpstr>
      <vt:lpstr>CRUD</vt:lpstr>
      <vt:lpstr>CRUD Examples</vt:lpstr>
      <vt:lpstr>CRUD</vt:lpstr>
      <vt:lpstr>CRUD</vt:lpstr>
      <vt:lpstr>CRUD</vt:lpstr>
      <vt:lpstr>CRUD</vt:lpstr>
      <vt:lpstr>Plan</vt:lpstr>
      <vt:lpstr>aggregates </vt:lpstr>
      <vt:lpstr>aggregates</vt:lpstr>
      <vt:lpstr>Plan</vt:lpstr>
      <vt:lpstr>indexes</vt:lpstr>
      <vt:lpstr>indexes</vt:lpstr>
      <vt:lpstr>indexes</vt:lpstr>
      <vt:lpstr>indexes</vt:lpstr>
      <vt:lpstr>Loading Documents</vt:lpstr>
      <vt:lpstr>Inserting massive documents</vt:lpstr>
      <vt:lpstr>other features</vt:lpstr>
      <vt:lpstr>Plan</vt:lpstr>
      <vt:lpstr>Replication </vt:lpstr>
      <vt:lpstr>Replication </vt:lpstr>
      <vt:lpstr>Plan</vt:lpstr>
      <vt:lpstr>sharding</vt:lpstr>
      <vt:lpstr>sharding</vt:lpstr>
      <vt:lpstr>sharding and replication</vt:lpstr>
      <vt:lpstr>Plan</vt:lpstr>
      <vt:lpstr>More Information</vt:lpstr>
      <vt:lpstr>References </vt:lpstr>
    </vt:vector>
  </TitlesOfParts>
  <Company>INSA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de données semi-structurées et NOSQL</dc:title>
  <dc:creator>EGYED-ZSIGMOND Elod</dc:creator>
  <cp:lastModifiedBy>Előd Egyed</cp:lastModifiedBy>
  <cp:revision>223</cp:revision>
  <cp:lastPrinted>2019-02-12T15:21:10Z</cp:lastPrinted>
  <dcterms:created xsi:type="dcterms:W3CDTF">2015-01-30T14:35:14Z</dcterms:created>
  <dcterms:modified xsi:type="dcterms:W3CDTF">2019-02-26T16:09:50Z</dcterms:modified>
</cp:coreProperties>
</file>