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0" r:id="rId4"/>
    <p:sldId id="259" r:id="rId5"/>
    <p:sldId id="275" r:id="rId6"/>
    <p:sldId id="276" r:id="rId7"/>
    <p:sldId id="268" r:id="rId8"/>
    <p:sldId id="269" r:id="rId9"/>
    <p:sldId id="270" r:id="rId10"/>
    <p:sldId id="267" r:id="rId11"/>
    <p:sldId id="266" r:id="rId12"/>
    <p:sldId id="263" r:id="rId13"/>
    <p:sldId id="264" r:id="rId14"/>
    <p:sldId id="265" r:id="rId15"/>
    <p:sldId id="277" r:id="rId16"/>
    <p:sldId id="278" r:id="rId17"/>
    <p:sldId id="279" r:id="rId18"/>
  </p:sldIdLst>
  <p:sldSz cx="12192000" cy="6858000"/>
  <p:notesSz cx="6805613" cy="9944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2" y="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E9C6-1714-4700-8484-1D582D5E6131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E04-076D-4E73-82AE-14301F590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417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E9C6-1714-4700-8484-1D582D5E6131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E04-076D-4E73-82AE-14301F590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2952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E9C6-1714-4700-8484-1D582D5E6131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E04-076D-4E73-82AE-14301F590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49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E9C6-1714-4700-8484-1D582D5E6131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E04-076D-4E73-82AE-14301F590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20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E9C6-1714-4700-8484-1D582D5E6131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E04-076D-4E73-82AE-14301F590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17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E9C6-1714-4700-8484-1D582D5E6131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E04-076D-4E73-82AE-14301F590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80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E9C6-1714-4700-8484-1D582D5E6131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E04-076D-4E73-82AE-14301F590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9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E9C6-1714-4700-8484-1D582D5E6131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E04-076D-4E73-82AE-14301F590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052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E9C6-1714-4700-8484-1D582D5E6131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E04-076D-4E73-82AE-14301F590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138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E9C6-1714-4700-8484-1D582D5E6131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E04-076D-4E73-82AE-14301F590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234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E9C6-1714-4700-8484-1D582D5E6131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1E04-076D-4E73-82AE-14301F590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11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8E9C6-1714-4700-8484-1D582D5E6131}" type="datetimeFigureOut">
              <a:rPr lang="fr-FR" smtClean="0"/>
              <a:t>18/05/2018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91E04-076D-4E73-82AE-14301F5906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56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roject-tic.fr/projet_si_innovent_e/co/evolutions_synthese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InnovENT</a:t>
            </a:r>
            <a:r>
              <a:rPr lang="fr-FR" dirty="0" smtClean="0"/>
              <a:t>-E DSI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2018/05/18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46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2076994" cy="444137"/>
          </a:xfrm>
        </p:spPr>
        <p:txBody>
          <a:bodyPr>
            <a:normAutofit fontScale="90000"/>
          </a:bodyPr>
          <a:lstStyle/>
          <a:p>
            <a:r>
              <a:rPr lang="fr-FR" sz="1800" b="1" dirty="0"/>
              <a:t>Point 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Direx</a:t>
            </a:r>
            <a:r>
              <a:rPr lang="fr-FR" sz="1800" b="1" dirty="0" smtClean="0"/>
              <a:t> 20180427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2806" y="66303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Ressources dans centre de ressource </a:t>
            </a:r>
          </a:p>
          <a:p>
            <a:r>
              <a:rPr lang="fr-FR" dirty="0"/>
              <a:t>produites par l'auteur </a:t>
            </a:r>
          </a:p>
          <a:p>
            <a:pPr lvl="1"/>
            <a:r>
              <a:rPr lang="fr-FR" dirty="0"/>
              <a:t>avec contrat </a:t>
            </a:r>
            <a:r>
              <a:rPr lang="fr-FR" dirty="0" err="1"/>
              <a:t>InnovENT</a:t>
            </a:r>
            <a:r>
              <a:rPr lang="fr-FR" dirty="0"/>
              <a:t>-E</a:t>
            </a:r>
          </a:p>
          <a:p>
            <a:r>
              <a:rPr lang="fr-FR" dirty="0"/>
              <a:t>libres de droit </a:t>
            </a:r>
          </a:p>
          <a:p>
            <a:pPr lvl="1"/>
            <a:r>
              <a:rPr lang="fr-FR" dirty="0"/>
              <a:t>dans l'idéal </a:t>
            </a:r>
            <a:r>
              <a:rPr lang="fr-FR" dirty="0" err="1"/>
              <a:t>Creative</a:t>
            </a:r>
            <a:r>
              <a:rPr lang="fr-FR" dirty="0"/>
              <a:t> Commons</a:t>
            </a:r>
          </a:p>
          <a:p>
            <a:r>
              <a:rPr lang="fr-FR" dirty="0"/>
              <a:t>si pas libre de droit </a:t>
            </a:r>
          </a:p>
          <a:p>
            <a:pPr lvl="1"/>
            <a:r>
              <a:rPr lang="fr-FR" dirty="0"/>
              <a:t>uniquement un lien ou une citation</a:t>
            </a:r>
          </a:p>
          <a:p>
            <a:r>
              <a:rPr lang="fr-FR" dirty="0" err="1"/>
              <a:t>InnovENT</a:t>
            </a:r>
            <a:r>
              <a:rPr lang="fr-FR" dirty="0"/>
              <a:t>-E n'héberge pas des ressources autres</a:t>
            </a:r>
          </a:p>
          <a:p>
            <a:r>
              <a:rPr lang="fr-FR" dirty="0"/>
              <a:t>sont hébergées dans centre de ressources uniquement si elles sont mutualisées ou sont en cours de mutualisation (vocation à mutualisation)</a:t>
            </a:r>
          </a:p>
          <a:p>
            <a:r>
              <a:rPr lang="fr-FR" dirty="0"/>
              <a:t>Cas des ressources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166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2913017" cy="561703"/>
          </a:xfrm>
        </p:spPr>
        <p:txBody>
          <a:bodyPr>
            <a:normAutofit/>
          </a:bodyPr>
          <a:lstStyle/>
          <a:p>
            <a:r>
              <a:rPr lang="fr-FR" sz="1800" b="1" dirty="0"/>
              <a:t>Point 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Direx</a:t>
            </a:r>
            <a:r>
              <a:rPr lang="fr-FR" sz="1800" b="1" dirty="0" smtClean="0"/>
              <a:t> 20180427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5869" y="56170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dirty="0"/>
              <a:t>Scénarios </a:t>
            </a:r>
          </a:p>
          <a:p>
            <a:r>
              <a:rPr lang="fr-FR" sz="2400" dirty="0"/>
              <a:t>tous consultables </a:t>
            </a:r>
          </a:p>
          <a:p>
            <a:pPr lvl="1"/>
            <a:r>
              <a:rPr lang="fr-FR" sz="1800" dirty="0"/>
              <a:t>quel que soit le niveau de labellisation</a:t>
            </a:r>
          </a:p>
          <a:p>
            <a:pPr lvl="1"/>
            <a:r>
              <a:rPr lang="fr-FR" sz="1800" dirty="0"/>
              <a:t>format web ou </a:t>
            </a:r>
            <a:r>
              <a:rPr lang="fr-FR" sz="1800" dirty="0" err="1"/>
              <a:t>pdf</a:t>
            </a:r>
            <a:endParaRPr lang="fr-FR" sz="1800" dirty="0"/>
          </a:p>
          <a:p>
            <a:r>
              <a:rPr lang="fr-FR" sz="2400" dirty="0"/>
              <a:t>seuls ceux des formations mutualisées sont exportables (format IMSCC)</a:t>
            </a:r>
          </a:p>
          <a:p>
            <a:pPr marL="0" indent="0">
              <a:buNone/>
            </a:pPr>
            <a:r>
              <a:rPr lang="fr-FR" sz="2400" dirty="0"/>
              <a:t>Les catalogues </a:t>
            </a:r>
          </a:p>
          <a:p>
            <a:r>
              <a:rPr lang="fr-FR" sz="2400" dirty="0"/>
              <a:t>publiques</a:t>
            </a:r>
          </a:p>
          <a:p>
            <a:r>
              <a:rPr lang="fr-FR" sz="2400" dirty="0"/>
              <a:t>privés de formation </a:t>
            </a:r>
          </a:p>
          <a:p>
            <a:pPr lvl="1"/>
            <a:r>
              <a:rPr lang="fr-FR" sz="1800" dirty="0"/>
              <a:t>toutes les formations</a:t>
            </a:r>
          </a:p>
          <a:p>
            <a:pPr lvl="1"/>
            <a:r>
              <a:rPr lang="fr-FR" sz="1800" dirty="0"/>
              <a:t>une fiche description pour chacune </a:t>
            </a:r>
          </a:p>
          <a:p>
            <a:pPr lvl="2"/>
            <a:r>
              <a:rPr lang="fr-FR" sz="1600" dirty="0"/>
              <a:t>avec toutes les métadonnées</a:t>
            </a:r>
          </a:p>
          <a:p>
            <a:pPr lvl="2"/>
            <a:r>
              <a:rPr lang="fr-FR" sz="1600" dirty="0"/>
              <a:t>donne accès aux ressources associées </a:t>
            </a:r>
          </a:p>
          <a:p>
            <a:pPr lvl="3"/>
            <a:r>
              <a:rPr lang="fr-FR" sz="1400" dirty="0"/>
              <a:t>à savoir </a:t>
            </a:r>
          </a:p>
          <a:p>
            <a:pPr lvl="4"/>
            <a:r>
              <a:rPr lang="fr-FR" sz="1400" dirty="0"/>
              <a:t>les scénarios </a:t>
            </a:r>
          </a:p>
          <a:p>
            <a:pPr lvl="5"/>
            <a:r>
              <a:rPr lang="fr-FR" sz="1400" dirty="0"/>
              <a:t>toujours consultables</a:t>
            </a:r>
          </a:p>
          <a:p>
            <a:pPr lvl="5"/>
            <a:r>
              <a:rPr lang="fr-FR" sz="1400" dirty="0"/>
              <a:t>exportables que si mutualisés</a:t>
            </a:r>
          </a:p>
          <a:p>
            <a:pPr lvl="4"/>
            <a:r>
              <a:rPr lang="fr-FR" sz="1400" dirty="0"/>
              <a:t>autres ressources </a:t>
            </a:r>
          </a:p>
          <a:p>
            <a:pPr lvl="5"/>
            <a:r>
              <a:rPr lang="fr-FR" sz="1400" dirty="0"/>
              <a:t>consultables si formation mutualisée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3199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43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Point </a:t>
            </a:r>
            <a:r>
              <a:rPr lang="fr-FR" sz="2400" b="1" dirty="0" err="1" smtClean="0"/>
              <a:t>Direx</a:t>
            </a:r>
            <a:r>
              <a:rPr lang="fr-FR" sz="2400" b="1" dirty="0" smtClean="0"/>
              <a:t> 20180427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9743" y="113329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Droits d'auteur </a:t>
            </a:r>
          </a:p>
          <a:p>
            <a:r>
              <a:rPr lang="fr-FR" dirty="0"/>
              <a:t>liste restreinte </a:t>
            </a:r>
            <a:r>
              <a:rPr lang="fr-FR" dirty="0" smtClean="0"/>
              <a:t>(types de contrat)</a:t>
            </a:r>
            <a:endParaRPr lang="fr-FR" dirty="0"/>
          </a:p>
          <a:p>
            <a:pPr lvl="1"/>
            <a:r>
              <a:rPr lang="fr-FR" dirty="0"/>
              <a:t>à fournir</a:t>
            </a:r>
          </a:p>
          <a:p>
            <a:r>
              <a:rPr lang="fr-FR" dirty="0"/>
              <a:t>un champ libre</a:t>
            </a:r>
          </a:p>
          <a:p>
            <a:r>
              <a:rPr lang="fr-FR" dirty="0"/>
              <a:t>conditions d'exploitation</a:t>
            </a:r>
          </a:p>
          <a:p>
            <a:r>
              <a:rPr lang="fr-FR" dirty="0"/>
              <a:t>date d'entrée en vigueur </a:t>
            </a:r>
          </a:p>
          <a:p>
            <a:pPr lvl="1"/>
            <a:r>
              <a:rPr lang="fr-FR" dirty="0"/>
              <a:t>la date de labellisation</a:t>
            </a:r>
          </a:p>
          <a:p>
            <a:pPr lvl="1"/>
            <a:r>
              <a:rPr lang="fr-FR" dirty="0"/>
              <a:t>ne pas confondre lettre de mission et date d'entrée en vigueur qui correspond à la livraison de la ressource</a:t>
            </a:r>
          </a:p>
          <a:p>
            <a:r>
              <a:rPr lang="fr-FR" dirty="0"/>
              <a:t>champ libre (dont historique ) du suivi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672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221435"/>
            <a:ext cx="5290457" cy="235766"/>
          </a:xfrm>
        </p:spPr>
        <p:txBody>
          <a:bodyPr>
            <a:noAutofit/>
          </a:bodyPr>
          <a:lstStyle/>
          <a:p>
            <a:r>
              <a:rPr lang="fr-FR" sz="2000" dirty="0" smtClean="0"/>
              <a:t>Point </a:t>
            </a:r>
            <a:r>
              <a:rPr lang="fr-FR" sz="2000" dirty="0" err="1" smtClean="0"/>
              <a:t>Direx</a:t>
            </a:r>
            <a:r>
              <a:rPr lang="fr-FR" sz="2000" dirty="0" smtClean="0"/>
              <a:t> 20180427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8932" y="1355362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Processus de labellisation </a:t>
            </a:r>
          </a:p>
          <a:p>
            <a:r>
              <a:rPr lang="fr-FR" dirty="0"/>
              <a:t>phase 1 </a:t>
            </a:r>
          </a:p>
          <a:p>
            <a:pPr lvl="1"/>
            <a:r>
              <a:rPr lang="fr-FR" dirty="0"/>
              <a:t>renseigner les métadonnées </a:t>
            </a:r>
          </a:p>
          <a:p>
            <a:pPr lvl="2"/>
            <a:r>
              <a:rPr lang="fr-FR" dirty="0"/>
              <a:t>indiquer au moins une </a:t>
            </a:r>
            <a:r>
              <a:rPr lang="fr-FR" dirty="0" err="1"/>
              <a:t>macrocompétence</a:t>
            </a:r>
            <a:endParaRPr lang="fr-FR" dirty="0"/>
          </a:p>
          <a:p>
            <a:pPr lvl="1"/>
            <a:r>
              <a:rPr lang="fr-FR" dirty="0"/>
              <a:t>ajouter le type d'objet de formation </a:t>
            </a:r>
          </a:p>
          <a:p>
            <a:pPr lvl="2"/>
            <a:r>
              <a:rPr lang="fr-FR" dirty="0"/>
              <a:t>parcours</a:t>
            </a:r>
          </a:p>
          <a:p>
            <a:pPr lvl="2"/>
            <a:r>
              <a:rPr lang="fr-FR" dirty="0"/>
              <a:t>module, UE</a:t>
            </a:r>
          </a:p>
          <a:p>
            <a:pPr lvl="2"/>
            <a:r>
              <a:rPr lang="fr-FR" dirty="0"/>
              <a:t>brique</a:t>
            </a:r>
          </a:p>
          <a:p>
            <a:pPr lvl="1"/>
            <a:r>
              <a:rPr lang="fr-FR" dirty="0"/>
              <a:t>fournir les ressources obligatoires et les métadonnées de la fiche descriptive en fonction de l'objet de formation pour être labellisé</a:t>
            </a:r>
          </a:p>
          <a:p>
            <a:pPr lvl="1"/>
            <a:r>
              <a:rPr lang="fr-FR" dirty="0"/>
              <a:t>envoi un message </a:t>
            </a:r>
          </a:p>
          <a:p>
            <a:pPr lvl="2"/>
            <a:r>
              <a:rPr lang="fr-FR" dirty="0"/>
              <a:t>au représentant institut </a:t>
            </a:r>
            <a:r>
              <a:rPr lang="fr-FR" dirty="0" err="1"/>
              <a:t>InnovENT</a:t>
            </a:r>
            <a:r>
              <a:rPr lang="fr-FR" dirty="0"/>
              <a:t>-E </a:t>
            </a:r>
          </a:p>
          <a:p>
            <a:pPr lvl="3"/>
            <a:r>
              <a:rPr lang="fr-FR" dirty="0"/>
              <a:t>ok </a:t>
            </a:r>
          </a:p>
          <a:p>
            <a:pPr lvl="4"/>
            <a:r>
              <a:rPr lang="fr-FR" dirty="0"/>
              <a:t>déclenche en contrepartie un accès au centre de ressource</a:t>
            </a:r>
          </a:p>
          <a:p>
            <a:pPr lvl="1"/>
            <a:r>
              <a:rPr lang="fr-FR" dirty="0"/>
              <a:t>déclenche le code unique de formation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211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 </a:t>
            </a:r>
            <a:r>
              <a:rPr lang="fr-FR" dirty="0" err="1" smtClean="0"/>
              <a:t>Direx</a:t>
            </a:r>
            <a:r>
              <a:rPr lang="fr-FR" dirty="0" smtClean="0"/>
              <a:t> 20180427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3617" y="13814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Ressources </a:t>
            </a:r>
          </a:p>
          <a:p>
            <a:r>
              <a:rPr lang="fr-FR" dirty="0"/>
              <a:t>si une ressource est utilisée par deux formations, que se passe-t-il si l'une des formations est retirée (surtout si c'est la 1ère)</a:t>
            </a:r>
          </a:p>
          <a:p>
            <a:r>
              <a:rPr lang="fr-FR" dirty="0"/>
              <a:t>ne faut-il pas identifier une ressource par rapport à la brique la plus petite à laquelle elle est rattachée? </a:t>
            </a:r>
          </a:p>
          <a:p>
            <a:pPr lvl="1"/>
            <a:r>
              <a:rPr lang="fr-FR" dirty="0"/>
              <a:t>Mais un jour, rien n'empêche qu'une ressource soit prise pour faire une brique plus petite</a:t>
            </a:r>
          </a:p>
          <a:p>
            <a:r>
              <a:rPr lang="fr-FR" dirty="0"/>
              <a:t>ressource libre de droit </a:t>
            </a:r>
          </a:p>
          <a:p>
            <a:pPr lvl="1"/>
            <a:r>
              <a:rPr lang="fr-FR" dirty="0"/>
              <a:t>comment exercer le droit de retrait?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645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Validation des champs de données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691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Présentation du planning (Hamid)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737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Autres </a:t>
            </a:r>
            <a:r>
              <a:rPr lang="fr-FR" smtClean="0"/>
              <a:t>questions éventuelles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59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Rappel du CDC et des orientations prises</a:t>
            </a:r>
          </a:p>
          <a:p>
            <a:pPr lvl="0"/>
            <a:r>
              <a:rPr lang="fr-FR" dirty="0" smtClean="0"/>
              <a:t>Questions éventuelles</a:t>
            </a:r>
          </a:p>
          <a:p>
            <a:pPr lvl="0"/>
            <a:r>
              <a:rPr lang="fr-FR" dirty="0" smtClean="0"/>
              <a:t>Fournir la liste </a:t>
            </a:r>
            <a:r>
              <a:rPr lang="fr-FR" dirty="0"/>
              <a:t>des </a:t>
            </a:r>
            <a:r>
              <a:rPr lang="fr-FR" dirty="0" smtClean="0"/>
              <a:t>métadonnées </a:t>
            </a:r>
            <a:r>
              <a:rPr lang="fr-FR" dirty="0"/>
              <a:t>pour formulaire sur centre ressources</a:t>
            </a:r>
          </a:p>
          <a:p>
            <a:pPr lvl="0"/>
            <a:r>
              <a:rPr lang="fr-FR" dirty="0" smtClean="0"/>
              <a:t>Déterminer le mode classement </a:t>
            </a:r>
            <a:r>
              <a:rPr lang="fr-FR" dirty="0"/>
              <a:t>(niveau 1 automatique ?, niveau 2 libre ?)</a:t>
            </a:r>
          </a:p>
          <a:p>
            <a:pPr lvl="0"/>
            <a:r>
              <a:rPr lang="fr-FR" dirty="0" smtClean="0"/>
              <a:t>Lister les </a:t>
            </a:r>
            <a:r>
              <a:rPr lang="fr-FR" dirty="0"/>
              <a:t>formats à déployer sur </a:t>
            </a:r>
            <a:r>
              <a:rPr lang="fr-FR" dirty="0" smtClean="0"/>
              <a:t>CR </a:t>
            </a:r>
          </a:p>
          <a:p>
            <a:pPr lvl="0"/>
            <a:r>
              <a:rPr lang="fr-FR" dirty="0" smtClean="0"/>
              <a:t>Prendre connaissance et valider le planning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632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Placer au même niveau d’information les partenaires</a:t>
            </a:r>
          </a:p>
          <a:p>
            <a:r>
              <a:rPr lang="fr-FR" dirty="0" smtClean="0"/>
              <a:t>Décider des points d’étape</a:t>
            </a:r>
          </a:p>
          <a:p>
            <a:r>
              <a:rPr lang="fr-FR" dirty="0" smtClean="0"/>
              <a:t>Anticiper les prochaines semaines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057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" y="410718"/>
            <a:ext cx="12016217" cy="5859454"/>
          </a:xfrm>
          <a:prstGeom prst="rect">
            <a:avLst/>
          </a:prstGeom>
        </p:spPr>
      </p:pic>
      <p:grpSp>
        <p:nvGrpSpPr>
          <p:cNvPr id="8" name="Groupe 7"/>
          <p:cNvGrpSpPr/>
          <p:nvPr/>
        </p:nvGrpSpPr>
        <p:grpSpPr>
          <a:xfrm>
            <a:off x="5695406" y="10054"/>
            <a:ext cx="4027267" cy="3330391"/>
            <a:chOff x="5746651" y="-172398"/>
            <a:chExt cx="4027267" cy="3330391"/>
          </a:xfrm>
        </p:grpSpPr>
        <p:sp>
          <p:nvSpPr>
            <p:cNvPr id="5" name="ZoneTexte 4"/>
            <p:cNvSpPr txBox="1"/>
            <p:nvPr/>
          </p:nvSpPr>
          <p:spPr>
            <a:xfrm>
              <a:off x="5746651" y="-172398"/>
              <a:ext cx="4027267" cy="1384995"/>
            </a:xfrm>
            <a:prstGeom prst="rect">
              <a:avLst/>
            </a:prstGeom>
            <a:noFill/>
            <a:ln>
              <a:solidFill>
                <a:schemeClr val="accent1"/>
              </a:solidFill>
              <a:tailEnd type="triangle"/>
            </a:ln>
          </p:spPr>
          <p:txBody>
            <a:bodyPr wrap="square" rtlCol="0">
              <a:spAutoFit/>
            </a:bodyPr>
            <a:lstStyle/>
            <a:p>
              <a:r>
                <a:rPr lang="fr-FR" sz="1400" dirty="0" smtClean="0">
                  <a:solidFill>
                    <a:schemeClr val="accent5">
                      <a:lumMod val="75000"/>
                    </a:schemeClr>
                  </a:solidFill>
                </a:rPr>
                <a:t>Gestion des autorisations d’accès (=&gt; profils) 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400" dirty="0" smtClean="0">
                  <a:solidFill>
                    <a:schemeClr val="accent5">
                      <a:lumMod val="75000"/>
                    </a:schemeClr>
                  </a:solidFill>
                </a:rPr>
                <a:t>Visualisation des documents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400" dirty="0" smtClean="0">
                  <a:solidFill>
                    <a:schemeClr val="accent5">
                      <a:lumMod val="75000"/>
                    </a:schemeClr>
                  </a:solidFill>
                </a:rPr>
                <a:t>Recherche multicritères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400" dirty="0" smtClean="0">
                  <a:solidFill>
                    <a:schemeClr val="accent5">
                      <a:lumMod val="75000"/>
                    </a:schemeClr>
                  </a:solidFill>
                </a:rPr>
                <a:t>Indexation des documents et affichages en arborescence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sz="1400" dirty="0" smtClean="0">
                  <a:solidFill>
                    <a:schemeClr val="accent5">
                      <a:lumMod val="75000"/>
                    </a:schemeClr>
                  </a:solidFill>
                </a:rPr>
                <a:t>Traçabilité de l’utilisation des ressources</a:t>
              </a:r>
              <a:endParaRPr lang="fr-FR" sz="14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cxnSp>
          <p:nvCxnSpPr>
            <p:cNvPr id="7" name="Connecteur en angle 6"/>
            <p:cNvCxnSpPr/>
            <p:nvPr/>
          </p:nvCxnSpPr>
          <p:spPr>
            <a:xfrm rot="5400000">
              <a:off x="7321839" y="1862480"/>
              <a:ext cx="1945394" cy="645632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>
            <a:off x="9722673" y="182453"/>
            <a:ext cx="2295156" cy="1169551"/>
          </a:xfrm>
          <a:prstGeom prst="rect">
            <a:avLst/>
          </a:prstGeom>
          <a:noFill/>
          <a:ln>
            <a:solidFill>
              <a:schemeClr val="accent1"/>
            </a:solidFill>
            <a:tailEnd type="triangle"/>
          </a:ln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Recherche et accès datas</a:t>
            </a:r>
          </a:p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Ecriture et indexation de dossiers</a:t>
            </a:r>
          </a:p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Tests de compétences pour orientation vers formations</a:t>
            </a:r>
          </a:p>
        </p:txBody>
      </p:sp>
      <p:cxnSp>
        <p:nvCxnSpPr>
          <p:cNvPr id="11" name="Connecteur en angle 10"/>
          <p:cNvCxnSpPr/>
          <p:nvPr/>
        </p:nvCxnSpPr>
        <p:spPr>
          <a:xfrm rot="5400000">
            <a:off x="10515600" y="1526344"/>
            <a:ext cx="506437" cy="18288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413883" y="2578490"/>
            <a:ext cx="2295156" cy="523220"/>
          </a:xfrm>
          <a:prstGeom prst="rect">
            <a:avLst/>
          </a:prstGeom>
          <a:noFill/>
          <a:ln>
            <a:solidFill>
              <a:schemeClr val="accent1"/>
            </a:solidFill>
            <a:tailEnd type="triangle"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Lien dynamique (exploitation</a:t>
            </a:r>
          </a:p>
          <a:p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LMS/Moodle)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23442" y="182452"/>
            <a:ext cx="2295156" cy="954107"/>
          </a:xfrm>
          <a:prstGeom prst="rect">
            <a:avLst/>
          </a:prstGeom>
          <a:noFill/>
          <a:ln>
            <a:solidFill>
              <a:schemeClr val="accent1"/>
            </a:solidFill>
            <a:tailEnd type="triangle"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Système de prise de note collaboratif (amélioration continue)</a:t>
            </a:r>
          </a:p>
          <a:p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Gestion du flux de travail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12" y="6157670"/>
            <a:ext cx="6441391" cy="738664"/>
          </a:xfrm>
          <a:prstGeom prst="rect">
            <a:avLst/>
          </a:prstGeom>
          <a:noFill/>
          <a:ln>
            <a:solidFill>
              <a:schemeClr val="accent1"/>
            </a:solidFill>
            <a:tailEnd type="triangle"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Labellisation: rechercher/visualiser les informations et descriptions des formations et docs associés; informer les </a:t>
            </a:r>
            <a:r>
              <a:rPr lang="fr-FR" sz="1400" dirty="0" err="1" smtClean="0">
                <a:solidFill>
                  <a:schemeClr val="accent5">
                    <a:lumMod val="75000"/>
                  </a:schemeClr>
                </a:solidFill>
              </a:rPr>
              <a:t>valideurs</a:t>
            </a:r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 et gestionnaires;  consultation des formations labellisées et en cours de labellisation; modifier les informations de labellisation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61461" y="6119336"/>
            <a:ext cx="4009292" cy="738664"/>
          </a:xfrm>
          <a:prstGeom prst="rect">
            <a:avLst/>
          </a:prstGeom>
          <a:noFill/>
          <a:ln>
            <a:solidFill>
              <a:schemeClr val="accent1"/>
            </a:solidFill>
            <a:tailEnd type="triangle"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Lecture en streaming des ressources vidéos; Visualiser en ligne l’index des ressources; Coder les vidéos aux formats de médiatisation/diffusion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1" name="Connecteur en angle 20"/>
          <p:cNvCxnSpPr/>
          <p:nvPr/>
        </p:nvCxnSpPr>
        <p:spPr>
          <a:xfrm rot="16200000" flipV="1">
            <a:off x="7108956" y="5012759"/>
            <a:ext cx="1706661" cy="50649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07131" y="1198197"/>
            <a:ext cx="3015176" cy="1384995"/>
          </a:xfrm>
          <a:prstGeom prst="rect">
            <a:avLst/>
          </a:prstGeom>
          <a:noFill/>
          <a:ln>
            <a:solidFill>
              <a:schemeClr val="accent1"/>
            </a:solidFill>
            <a:tailEnd type="triangle"/>
          </a:ln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Consultation par directeur de publication</a:t>
            </a:r>
          </a:p>
          <a:p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Gestion des comptes</a:t>
            </a:r>
          </a:p>
          <a:p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Gestion du référentiel de compétences</a:t>
            </a:r>
          </a:p>
          <a:p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Maintenance des référencements</a:t>
            </a:r>
          </a:p>
          <a:p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Statistiques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83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14" grpId="0" animBg="1"/>
      <p:bldP spid="15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Synthèse des évolutions par Hamid:</a:t>
            </a:r>
          </a:p>
          <a:p>
            <a:r>
              <a:rPr lang="fr-FR" dirty="0" smtClean="0">
                <a:hlinkClick r:id="rId2"/>
              </a:rPr>
              <a:t>http://project-tic.fr/projet_si_innovent_e/co/evolutions_syntheses.html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400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 </a:t>
            </a:r>
            <a:r>
              <a:rPr lang="fr-FR" dirty="0" err="1" smtClean="0"/>
              <a:t>Direx</a:t>
            </a:r>
            <a:r>
              <a:rPr lang="fr-FR" dirty="0" smtClean="0"/>
              <a:t> 20180427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09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" y="0"/>
            <a:ext cx="9742714" cy="562338"/>
          </a:xfrm>
        </p:spPr>
        <p:txBody>
          <a:bodyPr>
            <a:noAutofit/>
          </a:bodyPr>
          <a:lstStyle/>
          <a:p>
            <a:r>
              <a:rPr lang="fr-FR" sz="1800" b="1" dirty="0"/>
              <a:t>Point 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Direx</a:t>
            </a:r>
            <a:r>
              <a:rPr lang="fr-FR" sz="1800" b="1" dirty="0" smtClean="0"/>
              <a:t> 20180427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" y="770709"/>
            <a:ext cx="11560628" cy="59566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dirty="0"/>
              <a:t>2 services Institut </a:t>
            </a:r>
            <a:r>
              <a:rPr lang="fr-FR" dirty="0" err="1"/>
              <a:t>InnovENT</a:t>
            </a:r>
            <a:r>
              <a:rPr lang="fr-FR" dirty="0"/>
              <a:t>-E </a:t>
            </a:r>
          </a:p>
          <a:p>
            <a:r>
              <a:rPr lang="fr-FR" dirty="0"/>
              <a:t>le référencement </a:t>
            </a:r>
          </a:p>
          <a:p>
            <a:pPr lvl="1"/>
            <a:r>
              <a:rPr lang="fr-FR" dirty="0"/>
              <a:t>but </a:t>
            </a:r>
          </a:p>
          <a:p>
            <a:pPr lvl="2"/>
            <a:r>
              <a:rPr lang="fr-FR" dirty="0"/>
              <a:t>diffuser de l'information</a:t>
            </a:r>
          </a:p>
          <a:p>
            <a:pPr lvl="2"/>
            <a:r>
              <a:rPr lang="fr-FR" dirty="0"/>
              <a:t>promotion de l'innovation</a:t>
            </a:r>
          </a:p>
          <a:p>
            <a:pPr lvl="1"/>
            <a:r>
              <a:rPr lang="fr-FR" dirty="0"/>
              <a:t>le </a:t>
            </a:r>
            <a:r>
              <a:rPr lang="fr-FR" sz="2800" dirty="0"/>
              <a:t>référencé</a:t>
            </a:r>
            <a:r>
              <a:rPr lang="fr-FR" dirty="0"/>
              <a:t> </a:t>
            </a:r>
          </a:p>
          <a:p>
            <a:pPr lvl="2"/>
            <a:r>
              <a:rPr lang="fr-FR" dirty="0"/>
              <a:t>parcours ou module </a:t>
            </a:r>
          </a:p>
          <a:p>
            <a:pPr lvl="3"/>
            <a:r>
              <a:rPr lang="fr-FR" dirty="0"/>
              <a:t>fiche descriptive</a:t>
            </a:r>
          </a:p>
          <a:p>
            <a:pPr lvl="1"/>
            <a:r>
              <a:rPr lang="fr-FR" dirty="0"/>
              <a:t>le référencement n'est accessible qu'aux fondateurs ou donateurs</a:t>
            </a:r>
          </a:p>
          <a:p>
            <a:pPr lvl="1"/>
            <a:r>
              <a:rPr lang="fr-FR" dirty="0"/>
              <a:t>validation représentant Institut </a:t>
            </a:r>
            <a:r>
              <a:rPr lang="fr-FR" dirty="0" err="1"/>
              <a:t>InnovENT</a:t>
            </a:r>
            <a:r>
              <a:rPr lang="fr-FR" dirty="0"/>
              <a:t>-E</a:t>
            </a:r>
          </a:p>
          <a:p>
            <a:pPr lvl="1"/>
            <a:r>
              <a:rPr lang="fr-FR" dirty="0"/>
              <a:t>le répertoire des formations des </a:t>
            </a:r>
            <a:r>
              <a:rPr lang="fr-FR" dirty="0" smtClean="0"/>
              <a:t>membres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288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2479766" cy="497024"/>
          </a:xfrm>
        </p:spPr>
        <p:txBody>
          <a:bodyPr>
            <a:normAutofit/>
          </a:bodyPr>
          <a:lstStyle/>
          <a:p>
            <a:r>
              <a:rPr lang="fr-FR" sz="1800" b="1" dirty="0"/>
              <a:t>Point </a:t>
            </a:r>
            <a:r>
              <a:rPr lang="fr-FR" sz="1800" b="1" dirty="0" err="1" smtClean="0"/>
              <a:t>Direx</a:t>
            </a:r>
            <a:r>
              <a:rPr lang="fr-FR" sz="1800" b="1" dirty="0" smtClean="0"/>
              <a:t> 20180427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1183" y="1316174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 smtClean="0"/>
              <a:t>le label </a:t>
            </a:r>
          </a:p>
          <a:p>
            <a:pPr lvl="1"/>
            <a:r>
              <a:rPr lang="fr-FR" sz="2800" dirty="0" smtClean="0"/>
              <a:t>Le Label </a:t>
            </a:r>
          </a:p>
          <a:p>
            <a:pPr lvl="2"/>
            <a:r>
              <a:rPr lang="fr-FR" sz="1800" dirty="0" smtClean="0"/>
              <a:t>but : </a:t>
            </a:r>
          </a:p>
          <a:p>
            <a:pPr lvl="3"/>
            <a:r>
              <a:rPr lang="fr-FR" dirty="0" smtClean="0"/>
              <a:t>la publicité des membres</a:t>
            </a:r>
          </a:p>
          <a:p>
            <a:pPr lvl="3"/>
            <a:r>
              <a:rPr lang="fr-FR" dirty="0" smtClean="0"/>
              <a:t>une garantie de qualité</a:t>
            </a:r>
          </a:p>
          <a:p>
            <a:pPr lvl="2"/>
            <a:r>
              <a:rPr lang="fr-FR" sz="1800" dirty="0" smtClean="0"/>
              <a:t>fiche descriptive</a:t>
            </a:r>
          </a:p>
          <a:p>
            <a:pPr lvl="2"/>
            <a:r>
              <a:rPr lang="fr-FR" sz="1800" dirty="0" smtClean="0"/>
              <a:t>scénario </a:t>
            </a:r>
          </a:p>
          <a:p>
            <a:pPr lvl="3"/>
            <a:r>
              <a:rPr lang="fr-FR" dirty="0" smtClean="0"/>
              <a:t>les rubriques du scénario sont renseignés et semblent pertinentes </a:t>
            </a:r>
          </a:p>
          <a:p>
            <a:pPr lvl="4"/>
            <a:r>
              <a:rPr lang="fr-FR" dirty="0" smtClean="0"/>
              <a:t>à l'exception des consignes enseignants</a:t>
            </a:r>
          </a:p>
          <a:p>
            <a:pPr lvl="2"/>
            <a:r>
              <a:rPr lang="fr-FR" sz="1800" dirty="0" smtClean="0"/>
              <a:t>Causes de perte du label</a:t>
            </a:r>
          </a:p>
          <a:p>
            <a:pPr lvl="2"/>
            <a:r>
              <a:rPr lang="fr-FR" sz="1800" dirty="0" smtClean="0"/>
              <a:t>le label est à apposer sur les formations</a:t>
            </a:r>
          </a:p>
          <a:p>
            <a:pPr lvl="2"/>
            <a:r>
              <a:rPr lang="fr-FR" sz="1800" dirty="0" smtClean="0"/>
              <a:t>une formation qui a le label invite </a:t>
            </a:r>
            <a:r>
              <a:rPr lang="fr-FR" sz="1800" dirty="0" err="1" smtClean="0"/>
              <a:t>innovENT</a:t>
            </a:r>
            <a:r>
              <a:rPr lang="fr-FR" sz="1800" dirty="0" smtClean="0"/>
              <a:t>-E au jury d'examen</a:t>
            </a:r>
          </a:p>
          <a:p>
            <a:pPr lvl="2"/>
            <a:r>
              <a:rPr lang="fr-FR" sz="1800" dirty="0" smtClean="0"/>
              <a:t>a respecté a minima le processus de scénarisation </a:t>
            </a:r>
            <a:r>
              <a:rPr lang="fr-FR" sz="1800" dirty="0" err="1" smtClean="0"/>
              <a:t>InnovENT</a:t>
            </a:r>
            <a:r>
              <a:rPr lang="fr-FR" sz="1800" dirty="0" smtClean="0"/>
              <a:t>-E</a:t>
            </a:r>
          </a:p>
          <a:p>
            <a:pPr lvl="2"/>
            <a:r>
              <a:rPr lang="fr-FR" sz="1800" dirty="0" smtClean="0"/>
              <a:t>c'est ouvert à d'autres les fondateurs </a:t>
            </a:r>
          </a:p>
          <a:p>
            <a:pPr lvl="3"/>
            <a:r>
              <a:rPr lang="fr-FR" dirty="0" smtClean="0"/>
              <a:t>il faudrait être donateur</a:t>
            </a:r>
          </a:p>
          <a:p>
            <a:pPr lvl="2"/>
            <a:r>
              <a:rPr lang="fr-FR" sz="1800" dirty="0" smtClean="0"/>
              <a:t>le label est </a:t>
            </a:r>
            <a:r>
              <a:rPr lang="fr-FR" sz="1800" dirty="0" smtClean="0"/>
              <a:t>monnayable </a:t>
            </a:r>
            <a:r>
              <a:rPr lang="fr-FR" sz="1800" dirty="0" smtClean="0"/>
              <a:t>à un autre niveau que le référencement</a:t>
            </a:r>
          </a:p>
        </p:txBody>
      </p:sp>
    </p:spTree>
    <p:extLst>
      <p:ext uri="{BB962C8B-B14F-4D97-AF65-F5344CB8AC3E}">
        <p14:creationId xmlns:p14="http://schemas.microsoft.com/office/powerpoint/2010/main" val="378294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6675120" cy="418011"/>
          </a:xfrm>
        </p:spPr>
        <p:txBody>
          <a:bodyPr>
            <a:normAutofit/>
          </a:bodyPr>
          <a:lstStyle/>
          <a:p>
            <a:r>
              <a:rPr lang="fr-FR" sz="1800" b="1" dirty="0"/>
              <a:t>Point 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Direx</a:t>
            </a:r>
            <a:r>
              <a:rPr lang="fr-FR" sz="1800" b="1" dirty="0" smtClean="0"/>
              <a:t> 20180427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1994" y="676093"/>
            <a:ext cx="10515600" cy="4351338"/>
          </a:xfrm>
        </p:spPr>
        <p:txBody>
          <a:bodyPr/>
          <a:lstStyle/>
          <a:p>
            <a:pPr lvl="1"/>
            <a:r>
              <a:rPr lang="fr-FR" sz="2800" dirty="0" smtClean="0"/>
              <a:t>Le Label+ </a:t>
            </a:r>
          </a:p>
          <a:p>
            <a:pPr lvl="2"/>
            <a:r>
              <a:rPr lang="fr-FR" sz="1800" dirty="0" smtClean="0"/>
              <a:t>but: la mutualisation</a:t>
            </a:r>
          </a:p>
          <a:p>
            <a:pPr lvl="2"/>
            <a:r>
              <a:rPr lang="fr-FR" sz="1800" dirty="0" smtClean="0"/>
              <a:t>réservé aux fondateurs</a:t>
            </a:r>
          </a:p>
          <a:p>
            <a:pPr lvl="2"/>
            <a:r>
              <a:rPr lang="fr-FR" sz="1800" dirty="0" smtClean="0"/>
              <a:t>condition requise: doit avoir le label</a:t>
            </a:r>
          </a:p>
          <a:p>
            <a:pPr lvl="2"/>
            <a:r>
              <a:rPr lang="fr-FR" sz="1800" dirty="0" smtClean="0"/>
              <a:t>autres conditions</a:t>
            </a:r>
          </a:p>
          <a:p>
            <a:pPr lvl="2"/>
            <a:r>
              <a:rPr lang="fr-FR" sz="1800" dirty="0" smtClean="0"/>
              <a:t>les consignes et rubriques relatives à l'enseignant sont renseignées et pertinentes </a:t>
            </a:r>
          </a:p>
          <a:p>
            <a:pPr lvl="3"/>
            <a:r>
              <a:rPr lang="fr-FR" dirty="0" smtClean="0"/>
              <a:t>les ressources existent</a:t>
            </a:r>
          </a:p>
          <a:p>
            <a:pPr lvl="2"/>
            <a:r>
              <a:rPr lang="fr-FR" sz="1800" dirty="0" smtClean="0"/>
              <a:t>les ressources sont libres de droit et l'auteur a signé un accord pour mutualisation</a:t>
            </a:r>
          </a:p>
          <a:p>
            <a:pPr lvl="2"/>
            <a:r>
              <a:rPr lang="fr-FR" sz="1800" dirty="0" smtClean="0"/>
              <a:t>cas d'une vidéo </a:t>
            </a:r>
          </a:p>
          <a:p>
            <a:pPr lvl="3"/>
            <a:r>
              <a:rPr lang="fr-FR" dirty="0" smtClean="0"/>
              <a:t>peut-être labellisée en tant que brique </a:t>
            </a:r>
          </a:p>
          <a:p>
            <a:pPr lvl="4"/>
            <a:r>
              <a:rPr lang="fr-FR" dirty="0" smtClean="0"/>
              <a:t>micro-scénario</a:t>
            </a:r>
          </a:p>
          <a:p>
            <a:pPr lvl="4"/>
            <a:r>
              <a:rPr lang="fr-FR" dirty="0" smtClean="0"/>
              <a:t>ressource</a:t>
            </a:r>
            <a:endParaRPr lang="fr-FR" sz="5400" dirty="0" smtClean="0"/>
          </a:p>
        </p:txBody>
      </p:sp>
    </p:spTree>
    <p:extLst>
      <p:ext uri="{BB962C8B-B14F-4D97-AF65-F5344CB8AC3E}">
        <p14:creationId xmlns:p14="http://schemas.microsoft.com/office/powerpoint/2010/main" val="425866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745</Words>
  <Application>Microsoft Office PowerPoint</Application>
  <PresentationFormat>Grand écran</PresentationFormat>
  <Paragraphs>142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InnovENT-E DSI</vt:lpstr>
      <vt:lpstr>Plan</vt:lpstr>
      <vt:lpstr>Objectifs</vt:lpstr>
      <vt:lpstr>Présentation PowerPoint</vt:lpstr>
      <vt:lpstr>Présentation PowerPoint</vt:lpstr>
      <vt:lpstr>Point Direx 20180427</vt:lpstr>
      <vt:lpstr>Point  Direx 20180427</vt:lpstr>
      <vt:lpstr>Point Direx 20180427</vt:lpstr>
      <vt:lpstr>Point  Direx 20180427</vt:lpstr>
      <vt:lpstr>Point  Direx 20180427</vt:lpstr>
      <vt:lpstr>Point  Direx 20180427</vt:lpstr>
      <vt:lpstr>Point Direx 20180427</vt:lpstr>
      <vt:lpstr>Point Direx 20180427</vt:lpstr>
      <vt:lpstr>Point Direx 20180427</vt:lpstr>
      <vt:lpstr>Présentation PowerPoint</vt:lpstr>
      <vt:lpstr>Présentation PowerPoint</vt:lpstr>
      <vt:lpstr>Présentation PowerPoint</vt:lpstr>
    </vt:vector>
  </TitlesOfParts>
  <Company>Groupe CESI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SERREAU Yann</dc:creator>
  <cp:lastModifiedBy>SERREAU Yann</cp:lastModifiedBy>
  <cp:revision>13</cp:revision>
  <cp:lastPrinted>2018-05-17T10:08:03Z</cp:lastPrinted>
  <dcterms:created xsi:type="dcterms:W3CDTF">2018-05-17T09:27:08Z</dcterms:created>
  <dcterms:modified xsi:type="dcterms:W3CDTF">2018-05-18T07:06:15Z</dcterms:modified>
</cp:coreProperties>
</file>