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"/>
          <p:cNvPicPr/>
          <p:nvPr/>
        </p:nvPicPr>
        <p:blipFill>
          <a:blip r:embed="rId2"/>
          <a:stretch/>
        </p:blipFill>
        <p:spPr>
          <a:xfrm>
            <a:off x="-9000" y="360"/>
            <a:ext cx="4688640" cy="566928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5117040" y="2232000"/>
            <a:ext cx="469944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2700" b="1" strike="noStrike" spc="-1">
                <a:solidFill>
                  <a:srgbClr val="E42618"/>
                </a:solidFill>
                <a:latin typeface="Montserrat"/>
                <a:ea typeface="DejaVu Sans"/>
              </a:rPr>
              <a:t>Plateforme vidéo Groupe INSA</a:t>
            </a:r>
            <a:endParaRPr lang="fr-FR" sz="2700" b="0" strike="noStrike" spc="-1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5231520" y="2072160"/>
            <a:ext cx="386280" cy="48600"/>
          </a:xfrm>
          <a:prstGeom prst="rect">
            <a:avLst/>
          </a:prstGeom>
          <a:solidFill>
            <a:srgbClr val="E42618"/>
          </a:solidFill>
          <a:ln w="9360">
            <a:noFill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Image 2_0"/>
          <p:cNvPicPr/>
          <p:nvPr/>
        </p:nvPicPr>
        <p:blipFill>
          <a:blip r:embed="rId3"/>
          <a:stretch/>
        </p:blipFill>
        <p:spPr>
          <a:xfrm>
            <a:off x="5193360" y="432000"/>
            <a:ext cx="1086840" cy="615600"/>
          </a:xfrm>
          <a:prstGeom prst="rect">
            <a:avLst/>
          </a:prstGeom>
          <a:ln w="0">
            <a:noFill/>
          </a:ln>
        </p:spPr>
      </p:pic>
      <p:sp>
        <p:nvSpPr>
          <p:cNvPr id="42" name="CustomShape 4"/>
          <p:cNvSpPr/>
          <p:nvPr/>
        </p:nvSpPr>
        <p:spPr>
          <a:xfrm>
            <a:off x="5231520" y="3703680"/>
            <a:ext cx="386280" cy="48600"/>
          </a:xfrm>
          <a:prstGeom prst="rect">
            <a:avLst/>
          </a:prstGeom>
          <a:solidFill>
            <a:srgbClr val="E42618"/>
          </a:solidFill>
          <a:ln w="9360">
            <a:noFill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3"/>
          <p:cNvSpPr/>
          <p:nvPr/>
        </p:nvSpPr>
        <p:spPr>
          <a:xfrm>
            <a:off x="5229360" y="3157200"/>
            <a:ext cx="43754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2000" b="0" strike="noStrike" spc="-1">
                <a:solidFill>
                  <a:srgbClr val="7E9390"/>
                </a:solidFill>
                <a:latin typeface="Montserrat Light"/>
                <a:ea typeface="DejaVu Sans"/>
              </a:rPr>
              <a:t>29.02.2024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9"/>
          <p:cNvSpPr/>
          <p:nvPr/>
        </p:nvSpPr>
        <p:spPr>
          <a:xfrm>
            <a:off x="2520" y="0"/>
            <a:ext cx="10077840" cy="567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Freeform: Shape 11"/>
          <p:cNvSpPr/>
          <p:nvPr/>
        </p:nvSpPr>
        <p:spPr>
          <a:xfrm>
            <a:off x="0" y="0"/>
            <a:ext cx="3445200" cy="5670360"/>
          </a:xfrm>
          <a:custGeom>
            <a:avLst/>
            <a:gdLst/>
            <a:ahLst/>
            <a:cxnLst/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67720" y="954000"/>
            <a:ext cx="2645640" cy="36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Contraintes actuelles sur lisibilité des productions vidéo Groupe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Arc 13"/>
          <p:cNvSpPr/>
          <p:nvPr/>
        </p:nvSpPr>
        <p:spPr>
          <a:xfrm flipV="1">
            <a:off x="6242760" y="2030040"/>
            <a:ext cx="3376080" cy="3376080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>
            <a:solidFill>
              <a:srgbClr val="8064A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3677040" y="488880"/>
            <a:ext cx="5799240" cy="461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Dilution  des productions Groupe dans les différents établissements (ex. Hybrinsa, INSA 2025...)  (de fait on ne va pas sur la plateforme vidéo du voisin)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=&gt; manque de lisibilité aux acteurs des autres établissements, voir dans l’établissement hôte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Situation actuelle technique :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 février 23 : Majorité des établissements sur Pod sauf To (Prismes) et Rouen (Ubicast) et CVL (aucune)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Image 2_1"/>
          <p:cNvPicPr/>
          <p:nvPr/>
        </p:nvPicPr>
        <p:blipFill>
          <a:blip r:embed="rId2"/>
          <a:stretch/>
        </p:blipFill>
        <p:spPr>
          <a:xfrm>
            <a:off x="360000" y="216000"/>
            <a:ext cx="989640" cy="551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"/>
          <p:cNvSpPr/>
          <p:nvPr/>
        </p:nvSpPr>
        <p:spPr>
          <a:xfrm>
            <a:off x="2520" y="0"/>
            <a:ext cx="10077840" cy="567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Freeform: Shape 2"/>
          <p:cNvSpPr/>
          <p:nvPr/>
        </p:nvSpPr>
        <p:spPr>
          <a:xfrm>
            <a:off x="0" y="0"/>
            <a:ext cx="3445200" cy="5670360"/>
          </a:xfrm>
          <a:custGeom>
            <a:avLst/>
            <a:gdLst/>
            <a:ahLst/>
            <a:cxnLst/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67720" y="954000"/>
            <a:ext cx="2645640" cy="36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Plateformes vidéos : </a:t>
            </a:r>
            <a:br>
              <a:rPr sz="1800"/>
            </a:b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où en est-on dans les établissements ?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Arc 2"/>
          <p:cNvSpPr/>
          <p:nvPr/>
        </p:nvSpPr>
        <p:spPr>
          <a:xfrm flipV="1">
            <a:off x="6242760" y="2030040"/>
            <a:ext cx="3376080" cy="3376080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>
            <a:solidFill>
              <a:srgbClr val="8064A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677040" y="488880"/>
            <a:ext cx="5799240" cy="461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 février 23 : La majorité des établissements sont sur la solution Pod sauf Toulouse (Prismes), Rouen (Ubicast) et CVL (aucune).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15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 février 24, passage à Toulouse à Pod toujours en lien avec univ. To et désir d’évolution à Rouen vers une autre solution</a:t>
            </a:r>
            <a:endParaRPr lang="fr-FR" sz="15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5" name="Image 2_ 2"/>
          <p:cNvPicPr/>
          <p:nvPr/>
        </p:nvPicPr>
        <p:blipFill>
          <a:blip r:embed="rId2"/>
          <a:stretch/>
        </p:blipFill>
        <p:spPr>
          <a:xfrm>
            <a:off x="360000" y="216000"/>
            <a:ext cx="989640" cy="55188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55"/>
          <p:cNvPicPr/>
          <p:nvPr/>
        </p:nvPicPr>
        <p:blipFill>
          <a:blip r:embed="rId3"/>
          <a:stretch/>
        </p:blipFill>
        <p:spPr>
          <a:xfrm>
            <a:off x="3445200" y="1753200"/>
            <a:ext cx="6173640" cy="3538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24"/>
          <p:cNvSpPr/>
          <p:nvPr/>
        </p:nvSpPr>
        <p:spPr>
          <a:xfrm>
            <a:off x="2520" y="0"/>
            <a:ext cx="10077840" cy="567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Freeform: Shape 20"/>
          <p:cNvSpPr/>
          <p:nvPr/>
        </p:nvSpPr>
        <p:spPr>
          <a:xfrm>
            <a:off x="0" y="0"/>
            <a:ext cx="3445200" cy="5670360"/>
          </a:xfrm>
          <a:custGeom>
            <a:avLst/>
            <a:gdLst/>
            <a:ahLst/>
            <a:cxnLst/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67720" y="954000"/>
            <a:ext cx="2645640" cy="36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Quels usages plateforme vidéo pour le Groupe INSA?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Arc 26"/>
          <p:cNvSpPr/>
          <p:nvPr/>
        </p:nvSpPr>
        <p:spPr>
          <a:xfrm flipV="1">
            <a:off x="6242760" y="2030040"/>
            <a:ext cx="3376080" cy="3376080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>
            <a:solidFill>
              <a:srgbClr val="8064A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065040" y="488880"/>
            <a:ext cx="5799240" cy="461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914400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Dépôt de toutes vidéos réalisées </a:t>
            </a:r>
            <a:endParaRPr lang="fr-FR" sz="1800" b="0" strike="noStrike" spc="-1">
              <a:latin typeface="Times New Roman"/>
            </a:endParaRPr>
          </a:p>
          <a:p>
            <a:pPr marL="1371600" lvl="1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dans le cadre de projets ou thématiques groupe INSA,</a:t>
            </a:r>
            <a:endParaRPr lang="fr-FR" sz="1800" b="0" strike="noStrike" spc="-1">
              <a:latin typeface="Times New Roman"/>
            </a:endParaRPr>
          </a:p>
          <a:p>
            <a:pPr marL="1371600" lvl="1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Dont le financement est assuré par le groupe INSA.</a:t>
            </a:r>
            <a:endParaRPr lang="fr-FR" sz="1800" b="0" strike="noStrike" spc="-1">
              <a:latin typeface="Times New Roman"/>
            </a:endParaRPr>
          </a:p>
          <a:p>
            <a:pPr marL="914400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Réalisation de webinaires groupe INSA en direct</a:t>
            </a:r>
            <a:endParaRPr lang="fr-FR" sz="1800" b="0" strike="noStrike" spc="-1">
              <a:latin typeface="Times New Roman"/>
            </a:endParaRPr>
          </a:p>
          <a:p>
            <a:pPr marL="914400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Diffusion de vidéos groupe INSA</a:t>
            </a:r>
            <a:endParaRPr lang="fr-FR" sz="1800" b="0" strike="noStrike" spc="-1">
              <a:latin typeface="Times New Roman"/>
            </a:endParaRPr>
          </a:p>
          <a:p>
            <a:pPr marL="914400" indent="-228600">
              <a:lnSpc>
                <a:spcPct val="108000"/>
              </a:lnSpc>
              <a:spcAft>
                <a:spcPts val="140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Réserver un espace pour une INSA ne disposant pas de solution propre à elle.</a:t>
            </a:r>
            <a:endParaRPr lang="fr-FR" sz="1800" b="0" strike="noStrike" spc="-1"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fr-FR" sz="4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fr-FR" sz="21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2" name="Image 2_1"/>
          <p:cNvPicPr/>
          <p:nvPr/>
        </p:nvPicPr>
        <p:blipFill>
          <a:blip r:embed="rId2"/>
          <a:stretch/>
        </p:blipFill>
        <p:spPr>
          <a:xfrm>
            <a:off x="360000" y="216000"/>
            <a:ext cx="989640" cy="551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24"/>
          <p:cNvSpPr/>
          <p:nvPr/>
        </p:nvSpPr>
        <p:spPr>
          <a:xfrm>
            <a:off x="2520" y="0"/>
            <a:ext cx="10077840" cy="567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Freeform: Shape 20"/>
          <p:cNvSpPr/>
          <p:nvPr/>
        </p:nvSpPr>
        <p:spPr>
          <a:xfrm>
            <a:off x="0" y="0"/>
            <a:ext cx="3445200" cy="5670360"/>
          </a:xfrm>
          <a:custGeom>
            <a:avLst/>
            <a:gdLst/>
            <a:ahLst/>
            <a:cxnLst/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67720" y="954000"/>
            <a:ext cx="2645640" cy="36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Avantages d’une plateforme vidéo groupe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Arc 26"/>
          <p:cNvSpPr/>
          <p:nvPr/>
        </p:nvSpPr>
        <p:spPr>
          <a:xfrm flipV="1">
            <a:off x="6242760" y="2030040"/>
            <a:ext cx="3376080" cy="3376080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>
            <a:solidFill>
              <a:srgbClr val="8064A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677040" y="488880"/>
            <a:ext cx="5799240" cy="461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Une plus grande lisibilité sur les productions groupe aujourd’hui éclatée (Accès unique aux chaînes, webinaires et thématiques groupe)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Facilité de maintenance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Uniformité outil = uniformité de pratiques et prise en main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Réponse immédiate à établissement ne disposant pas de plateforme vidéo (ex. CVL) tout en conservant son identité (création d’une chaîne pour chaque établissement).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 moyen terme, option possible de mutualisation de plateforme vidéo tout en conservant son identité avec pour résultat connexe augmentation de la lisibilité production ressources INSAs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8" name="Image 2_1"/>
          <p:cNvPicPr/>
          <p:nvPr/>
        </p:nvPicPr>
        <p:blipFill>
          <a:blip r:embed="rId2"/>
          <a:stretch/>
        </p:blipFill>
        <p:spPr>
          <a:xfrm>
            <a:off x="360000" y="216000"/>
            <a:ext cx="989640" cy="551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24"/>
          <p:cNvSpPr/>
          <p:nvPr/>
        </p:nvSpPr>
        <p:spPr>
          <a:xfrm>
            <a:off x="2520" y="0"/>
            <a:ext cx="10077840" cy="567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Freeform: Shape 20"/>
          <p:cNvSpPr/>
          <p:nvPr/>
        </p:nvSpPr>
        <p:spPr>
          <a:xfrm>
            <a:off x="0" y="0"/>
            <a:ext cx="3445200" cy="5670360"/>
          </a:xfrm>
          <a:custGeom>
            <a:avLst/>
            <a:gdLst/>
            <a:ahLst/>
            <a:cxnLst/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67720" y="954000"/>
            <a:ext cx="2645640" cy="36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Questions et implications fonctionnelles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Arc 26"/>
          <p:cNvSpPr/>
          <p:nvPr/>
        </p:nvSpPr>
        <p:spPr>
          <a:xfrm flipV="1">
            <a:off x="6242760" y="2030040"/>
            <a:ext cx="3376080" cy="3376080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>
            <a:solidFill>
              <a:srgbClr val="8064A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3677040" y="488880"/>
            <a:ext cx="5799240" cy="461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6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Déterminer réponses à la question de l’exploitation du service post 2025 (comme pour les autres briques Groupe)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Viser à terme (quand?) une plateforme vidéo mutualisant les établissements également ou chaîne suffit ?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Gestion des autorisations/gestion flowork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ToDo lors de la migration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Détection sur chaque plateforme vidéos des vidéos “Groupe” existantes et par ailleurs des instanciations sur plateforme type sites ou LMS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Potentiel transfert des vidéos et des liens dans les instanciations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Vocabulaire commun sur les tags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4" name="Image 2_1"/>
          <p:cNvPicPr/>
          <p:nvPr/>
        </p:nvPicPr>
        <p:blipFill>
          <a:blip r:embed="rId2"/>
          <a:stretch/>
        </p:blipFill>
        <p:spPr>
          <a:xfrm>
            <a:off x="360000" y="216000"/>
            <a:ext cx="989640" cy="551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275B842966F4EA0DE93DB15F3D4F0" ma:contentTypeVersion="13" ma:contentTypeDescription="Crée un document." ma:contentTypeScope="" ma:versionID="600cdb72af41c8926eb2586b2c45ac27">
  <xsd:schema xmlns:xsd="http://www.w3.org/2001/XMLSchema" xmlns:xs="http://www.w3.org/2001/XMLSchema" xmlns:p="http://schemas.microsoft.com/office/2006/metadata/properties" xmlns:ns2="e36bff54-8b52-41a3-b656-787d5d5ff718" xmlns:ns3="85b455be-3c06-4a6a-82f8-3579cfe879f9" targetNamespace="http://schemas.microsoft.com/office/2006/metadata/properties" ma:root="true" ma:fieldsID="8bb92103f2a2a94ec7198986ecaa9eca" ns2:_="" ns3:_="">
    <xsd:import namespace="e36bff54-8b52-41a3-b656-787d5d5ff718"/>
    <xsd:import namespace="85b455be-3c06-4a6a-82f8-3579cfe879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6bff54-8b52-41a3-b656-787d5d5ff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89d98ed-d87d-4b5f-8cfd-2c453ac98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455be-3c06-4a6a-82f8-3579cfe879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6bff54-8b52-41a3-b656-787d5d5ff71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C7B067-0717-4C58-8AA2-E4E7408401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5D6E21-C556-4573-93B7-7DD65FC4BCB1}"/>
</file>

<file path=customXml/itemProps3.xml><?xml version="1.0" encoding="utf-8"?>
<ds:datastoreItem xmlns:ds="http://schemas.openxmlformats.org/officeDocument/2006/customXml" ds:itemID="{69842876-5A51-4C31-9522-4438A2EF04F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 Contraintes actuelles sur lisibilité des productions vidéo Groupe   </vt:lpstr>
      <vt:lpstr> Plateformes vidéos :  où en est-on dans les établissements ?   </vt:lpstr>
      <vt:lpstr> Quels usages plateforme vidéo pour le Groupe INSA? </vt:lpstr>
      <vt:lpstr> Avantages d’une plateforme vidéo groupe </vt:lpstr>
      <vt:lpstr> Questions et implications fonctionnelles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Hamid Le Fleurier</dc:creator>
  <dc:description/>
  <cp:lastModifiedBy>Hamid Le Fleurier</cp:lastModifiedBy>
  <cp:revision>57</cp:revision>
  <dcterms:created xsi:type="dcterms:W3CDTF">2022-09-14T16:44:21Z</dcterms:created>
  <dcterms:modified xsi:type="dcterms:W3CDTF">2025-01-30T17:58:26Z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ContentTypeId">
    <vt:lpwstr>0x010100692275B842966F4EA0DE93DB15F3D4F0</vt:lpwstr>
  </property>
  <property fmtid="{D5CDD505-2E9C-101B-9397-08002B2CF9AE}" pid="4" name="MediaServiceImageTags">
    <vt:lpwstr/>
  </property>
  <property fmtid="{D5CDD505-2E9C-101B-9397-08002B2CF9AE}" pid="5" name="PresentationFormat">
    <vt:lpwstr>Personnalisé</vt:lpwstr>
  </property>
  <property fmtid="{D5CDD505-2E9C-101B-9397-08002B2CF9AE}" pid="6" name="Slides">
    <vt:i4>5</vt:i4>
  </property>
  <property fmtid="{D5CDD505-2E9C-101B-9397-08002B2CF9AE}" pid="7" name="TemplateUrl">
    <vt:lpwstr/>
  </property>
  <property fmtid="{D5CDD505-2E9C-101B-9397-08002B2CF9AE}" pid="8" name="TriggerFlowInfo">
    <vt:lpwstr/>
  </property>
  <property fmtid="{D5CDD505-2E9C-101B-9397-08002B2CF9AE}" pid="9" name="_ExtendedDescription">
    <vt:lpwstr/>
  </property>
  <property fmtid="{D5CDD505-2E9C-101B-9397-08002B2CF9AE}" pid="10" name="_SharedFileIndex">
    <vt:lpwstr/>
  </property>
  <property fmtid="{D5CDD505-2E9C-101B-9397-08002B2CF9AE}" pid="11" name="_SourceUrl">
    <vt:lpwstr/>
  </property>
  <property fmtid="{D5CDD505-2E9C-101B-9397-08002B2CF9AE}" pid="12" name="xd_ProgID">
    <vt:lpwstr/>
  </property>
  <property fmtid="{D5CDD505-2E9C-101B-9397-08002B2CF9AE}" pid="13" name="xd_Signature">
    <vt:bool>false</vt:bool>
  </property>
</Properties>
</file>